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77" r:id="rId3"/>
    <p:sldId id="284" r:id="rId4"/>
    <p:sldId id="272" r:id="rId5"/>
    <p:sldId id="260" r:id="rId6"/>
    <p:sldId id="287" r:id="rId7"/>
    <p:sldId id="278" r:id="rId8"/>
    <p:sldId id="279" r:id="rId9"/>
    <p:sldId id="276" r:id="rId10"/>
    <p:sldId id="280" r:id="rId11"/>
    <p:sldId id="283" r:id="rId12"/>
    <p:sldId id="282" r:id="rId13"/>
    <p:sldId id="281" r:id="rId14"/>
    <p:sldId id="271" r:id="rId15"/>
    <p:sldId id="267" r:id="rId16"/>
    <p:sldId id="285" r:id="rId17"/>
    <p:sldId id="286" r:id="rId18"/>
    <p:sldId id="288" r:id="rId19"/>
    <p:sldId id="302" r:id="rId20"/>
    <p:sldId id="301" r:id="rId21"/>
    <p:sldId id="290" r:id="rId22"/>
    <p:sldId id="291" r:id="rId23"/>
    <p:sldId id="294" r:id="rId24"/>
    <p:sldId id="292" r:id="rId25"/>
    <p:sldId id="289" r:id="rId26"/>
    <p:sldId id="298" r:id="rId27"/>
    <p:sldId id="296" r:id="rId28"/>
    <p:sldId id="295" r:id="rId29"/>
    <p:sldId id="300" r:id="rId30"/>
    <p:sldId id="265" r:id="rId31"/>
    <p:sldId id="257" r:id="rId32"/>
    <p:sldId id="262" r:id="rId33"/>
    <p:sldId id="275" r:id="rId34"/>
    <p:sldId id="269"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7" autoAdjust="0"/>
    <p:restoredTop sz="73587" autoAdjust="0"/>
  </p:normalViewPr>
  <p:slideViewPr>
    <p:cSldViewPr snapToGrid="0">
      <p:cViewPr varScale="1">
        <p:scale>
          <a:sx n="64" d="100"/>
          <a:sy n="64" d="100"/>
        </p:scale>
        <p:origin x="9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D5BDA-D60D-4A94-BFFA-1C350824B053}" type="doc">
      <dgm:prSet loTypeId="urn:microsoft.com/office/officeart/2005/8/layout/process1" loCatId="process" qsTypeId="urn:microsoft.com/office/officeart/2005/8/quickstyle/simple1" qsCatId="simple" csTypeId="urn:microsoft.com/office/officeart/2005/8/colors/accent1_2" csCatId="accent1" phldr="1"/>
      <dgm:spPr/>
    </dgm:pt>
    <dgm:pt modelId="{A9057040-9144-4AE9-8C34-29D95BF22319}">
      <dgm:prSet phldrT="[Szöveg]">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hu-HU" b="1" dirty="0" err="1"/>
            <a:t>Genomics</a:t>
          </a:r>
          <a:endParaRPr lang="hu-HU" b="1" dirty="0"/>
        </a:p>
      </dgm:t>
    </dgm:pt>
    <dgm:pt modelId="{885CCD1B-AC9D-4B4C-A0AC-B046403DBDC6}" type="parTrans" cxnId="{C278E4C3-59AD-4737-BD36-DC5CEDE481D9}">
      <dgm:prSet/>
      <dgm:spPr/>
      <dgm:t>
        <a:bodyPr/>
        <a:lstStyle/>
        <a:p>
          <a:endParaRPr lang="hu-HU"/>
        </a:p>
      </dgm:t>
    </dgm:pt>
    <dgm:pt modelId="{8E557FD5-5BF3-4F34-A9E9-A9752D51B6F1}" type="sibTrans" cxnId="{C278E4C3-59AD-4737-BD36-DC5CEDE481D9}">
      <dgm:prSet/>
      <dgm:spPr/>
      <dgm:t>
        <a:bodyPr/>
        <a:lstStyle/>
        <a:p>
          <a:endParaRPr lang="hu-HU"/>
        </a:p>
      </dgm:t>
    </dgm:pt>
    <dgm:pt modelId="{367DA578-4A60-4732-98DD-E45F01316AED}">
      <dgm:prSet phldrT="[Szöveg]"/>
      <dgm:spPr>
        <a:solidFill>
          <a:srgbClr val="00B0F0"/>
        </a:solidFill>
      </dgm:spPr>
      <dgm:t>
        <a:bodyPr/>
        <a:lstStyle/>
        <a:p>
          <a:r>
            <a:rPr lang="hu-HU" b="1" dirty="0" err="1"/>
            <a:t>Transcriptomics</a:t>
          </a:r>
          <a:endParaRPr lang="hu-HU" b="1" dirty="0"/>
        </a:p>
      </dgm:t>
    </dgm:pt>
    <dgm:pt modelId="{9EE4D452-4E63-48DE-A738-0586BB42913B}" type="parTrans" cxnId="{A27CC12B-D8D0-40ED-A3FF-F2A9BDB1BA1F}">
      <dgm:prSet/>
      <dgm:spPr/>
      <dgm:t>
        <a:bodyPr/>
        <a:lstStyle/>
        <a:p>
          <a:endParaRPr lang="hu-HU"/>
        </a:p>
      </dgm:t>
    </dgm:pt>
    <dgm:pt modelId="{3CA9A12A-A874-4674-96E3-8002C574B4F5}" type="sibTrans" cxnId="{A27CC12B-D8D0-40ED-A3FF-F2A9BDB1BA1F}">
      <dgm:prSet/>
      <dgm:spPr/>
      <dgm:t>
        <a:bodyPr/>
        <a:lstStyle/>
        <a:p>
          <a:endParaRPr lang="hu-HU"/>
        </a:p>
      </dgm:t>
    </dgm:pt>
    <dgm:pt modelId="{76A50B8B-08D4-4201-8D18-60281B8375E9}">
      <dgm:prSet phldrT="[Szöveg]"/>
      <dgm:spPr>
        <a:solidFill>
          <a:srgbClr val="00B050"/>
        </a:solidFill>
      </dgm:spPr>
      <dgm:t>
        <a:bodyPr/>
        <a:lstStyle/>
        <a:p>
          <a:r>
            <a:rPr lang="hu-HU" b="1" dirty="0" err="1"/>
            <a:t>Proteomics</a:t>
          </a:r>
          <a:endParaRPr lang="hu-HU" b="1" dirty="0"/>
        </a:p>
      </dgm:t>
    </dgm:pt>
    <dgm:pt modelId="{D026B4EE-36EA-40CF-9C00-DCE48B638CB4}" type="parTrans" cxnId="{3ED2DEEB-4049-43AF-8311-9EE52748BA40}">
      <dgm:prSet/>
      <dgm:spPr/>
      <dgm:t>
        <a:bodyPr/>
        <a:lstStyle/>
        <a:p>
          <a:endParaRPr lang="hu-HU"/>
        </a:p>
      </dgm:t>
    </dgm:pt>
    <dgm:pt modelId="{DB4E7243-6357-4E95-864E-95C9ECE53057}" type="sibTrans" cxnId="{3ED2DEEB-4049-43AF-8311-9EE52748BA40}">
      <dgm:prSet/>
      <dgm:spPr/>
      <dgm:t>
        <a:bodyPr/>
        <a:lstStyle/>
        <a:p>
          <a:endParaRPr lang="hu-HU"/>
        </a:p>
      </dgm:t>
    </dgm:pt>
    <dgm:pt modelId="{238CE343-201B-4F8B-8224-D0AE99C18609}">
      <dgm:prSet/>
      <dgm:spPr>
        <a:solidFill>
          <a:srgbClr val="7030A0"/>
        </a:solidFill>
      </dgm:spPr>
      <dgm:t>
        <a:bodyPr/>
        <a:lstStyle/>
        <a:p>
          <a:r>
            <a:rPr lang="hu-HU" b="1" dirty="0" err="1"/>
            <a:t>Metabolomics</a:t>
          </a:r>
          <a:endParaRPr lang="hu-HU" b="1" dirty="0"/>
        </a:p>
      </dgm:t>
    </dgm:pt>
    <dgm:pt modelId="{DC66C3AA-650E-4AD1-9442-B3C427B6CA8F}" type="parTrans" cxnId="{9198BB88-EC2A-4FB6-8C12-475CFA80F35E}">
      <dgm:prSet/>
      <dgm:spPr/>
      <dgm:t>
        <a:bodyPr/>
        <a:lstStyle/>
        <a:p>
          <a:endParaRPr lang="hu-HU"/>
        </a:p>
      </dgm:t>
    </dgm:pt>
    <dgm:pt modelId="{31DC5F02-32B4-4F01-BBDC-D18FAFB64DB9}" type="sibTrans" cxnId="{9198BB88-EC2A-4FB6-8C12-475CFA80F35E}">
      <dgm:prSet/>
      <dgm:spPr/>
      <dgm:t>
        <a:bodyPr/>
        <a:lstStyle/>
        <a:p>
          <a:endParaRPr lang="hu-HU"/>
        </a:p>
      </dgm:t>
    </dgm:pt>
    <dgm:pt modelId="{CF0F2CA9-2D59-4E38-BD59-589092CDE89E}" type="pres">
      <dgm:prSet presAssocID="{9CBD5BDA-D60D-4A94-BFFA-1C350824B053}" presName="Name0" presStyleCnt="0">
        <dgm:presLayoutVars>
          <dgm:dir/>
          <dgm:resizeHandles val="exact"/>
        </dgm:presLayoutVars>
      </dgm:prSet>
      <dgm:spPr/>
    </dgm:pt>
    <dgm:pt modelId="{EEDC64D2-6338-4A01-BC80-39096E6A7872}" type="pres">
      <dgm:prSet presAssocID="{A9057040-9144-4AE9-8C34-29D95BF22319}" presName="node" presStyleLbl="node1" presStyleIdx="0" presStyleCnt="4">
        <dgm:presLayoutVars>
          <dgm:bulletEnabled val="1"/>
        </dgm:presLayoutVars>
      </dgm:prSet>
      <dgm:spPr/>
      <dgm:t>
        <a:bodyPr/>
        <a:lstStyle/>
        <a:p>
          <a:endParaRPr lang="hu-HU"/>
        </a:p>
      </dgm:t>
    </dgm:pt>
    <dgm:pt modelId="{36EDCDB2-05F8-45DA-AF3F-C1C98D3F8B2A}" type="pres">
      <dgm:prSet presAssocID="{8E557FD5-5BF3-4F34-A9E9-A9752D51B6F1}" presName="sibTrans" presStyleLbl="sibTrans2D1" presStyleIdx="0" presStyleCnt="3"/>
      <dgm:spPr/>
      <dgm:t>
        <a:bodyPr/>
        <a:lstStyle/>
        <a:p>
          <a:endParaRPr lang="hu-HU"/>
        </a:p>
      </dgm:t>
    </dgm:pt>
    <dgm:pt modelId="{3434B29C-BDE0-431F-8496-F78087E8C070}" type="pres">
      <dgm:prSet presAssocID="{8E557FD5-5BF3-4F34-A9E9-A9752D51B6F1}" presName="connectorText" presStyleLbl="sibTrans2D1" presStyleIdx="0" presStyleCnt="3"/>
      <dgm:spPr/>
      <dgm:t>
        <a:bodyPr/>
        <a:lstStyle/>
        <a:p>
          <a:endParaRPr lang="hu-HU"/>
        </a:p>
      </dgm:t>
    </dgm:pt>
    <dgm:pt modelId="{DB79071A-A3DE-4ED9-B3A3-59FCFBEEA5DC}" type="pres">
      <dgm:prSet presAssocID="{367DA578-4A60-4732-98DD-E45F01316AED}" presName="node" presStyleLbl="node1" presStyleIdx="1" presStyleCnt="4">
        <dgm:presLayoutVars>
          <dgm:bulletEnabled val="1"/>
        </dgm:presLayoutVars>
      </dgm:prSet>
      <dgm:spPr/>
      <dgm:t>
        <a:bodyPr/>
        <a:lstStyle/>
        <a:p>
          <a:endParaRPr lang="hu-HU"/>
        </a:p>
      </dgm:t>
    </dgm:pt>
    <dgm:pt modelId="{4DF4969D-8B87-4DC6-9C71-7A42D67B562A}" type="pres">
      <dgm:prSet presAssocID="{3CA9A12A-A874-4674-96E3-8002C574B4F5}" presName="sibTrans" presStyleLbl="sibTrans2D1" presStyleIdx="1" presStyleCnt="3"/>
      <dgm:spPr/>
      <dgm:t>
        <a:bodyPr/>
        <a:lstStyle/>
        <a:p>
          <a:endParaRPr lang="hu-HU"/>
        </a:p>
      </dgm:t>
    </dgm:pt>
    <dgm:pt modelId="{419D6E6D-5D42-4610-855A-85CD3EB081B0}" type="pres">
      <dgm:prSet presAssocID="{3CA9A12A-A874-4674-96E3-8002C574B4F5}" presName="connectorText" presStyleLbl="sibTrans2D1" presStyleIdx="1" presStyleCnt="3"/>
      <dgm:spPr/>
      <dgm:t>
        <a:bodyPr/>
        <a:lstStyle/>
        <a:p>
          <a:endParaRPr lang="hu-HU"/>
        </a:p>
      </dgm:t>
    </dgm:pt>
    <dgm:pt modelId="{E9831EDE-2418-4D0E-B79F-4761104707BA}" type="pres">
      <dgm:prSet presAssocID="{76A50B8B-08D4-4201-8D18-60281B8375E9}" presName="node" presStyleLbl="node1" presStyleIdx="2" presStyleCnt="4">
        <dgm:presLayoutVars>
          <dgm:bulletEnabled val="1"/>
        </dgm:presLayoutVars>
      </dgm:prSet>
      <dgm:spPr/>
      <dgm:t>
        <a:bodyPr/>
        <a:lstStyle/>
        <a:p>
          <a:endParaRPr lang="hu-HU"/>
        </a:p>
      </dgm:t>
    </dgm:pt>
    <dgm:pt modelId="{A7DF341E-5B57-45E5-964C-A83745E3AEE4}" type="pres">
      <dgm:prSet presAssocID="{DB4E7243-6357-4E95-864E-95C9ECE53057}" presName="sibTrans" presStyleLbl="sibTrans2D1" presStyleIdx="2" presStyleCnt="3"/>
      <dgm:spPr/>
      <dgm:t>
        <a:bodyPr/>
        <a:lstStyle/>
        <a:p>
          <a:endParaRPr lang="hu-HU"/>
        </a:p>
      </dgm:t>
    </dgm:pt>
    <dgm:pt modelId="{BD828034-DC02-4267-8610-D25663FF614A}" type="pres">
      <dgm:prSet presAssocID="{DB4E7243-6357-4E95-864E-95C9ECE53057}" presName="connectorText" presStyleLbl="sibTrans2D1" presStyleIdx="2" presStyleCnt="3"/>
      <dgm:spPr/>
      <dgm:t>
        <a:bodyPr/>
        <a:lstStyle/>
        <a:p>
          <a:endParaRPr lang="hu-HU"/>
        </a:p>
      </dgm:t>
    </dgm:pt>
    <dgm:pt modelId="{FF09A31C-8B5D-43F0-896A-48319D502507}" type="pres">
      <dgm:prSet presAssocID="{238CE343-201B-4F8B-8224-D0AE99C18609}" presName="node" presStyleLbl="node1" presStyleIdx="3" presStyleCnt="4">
        <dgm:presLayoutVars>
          <dgm:bulletEnabled val="1"/>
        </dgm:presLayoutVars>
      </dgm:prSet>
      <dgm:spPr/>
      <dgm:t>
        <a:bodyPr/>
        <a:lstStyle/>
        <a:p>
          <a:endParaRPr lang="hu-HU"/>
        </a:p>
      </dgm:t>
    </dgm:pt>
  </dgm:ptLst>
  <dgm:cxnLst>
    <dgm:cxn modelId="{C278E4C3-59AD-4737-BD36-DC5CEDE481D9}" srcId="{9CBD5BDA-D60D-4A94-BFFA-1C350824B053}" destId="{A9057040-9144-4AE9-8C34-29D95BF22319}" srcOrd="0" destOrd="0" parTransId="{885CCD1B-AC9D-4B4C-A0AC-B046403DBDC6}" sibTransId="{8E557FD5-5BF3-4F34-A9E9-A9752D51B6F1}"/>
    <dgm:cxn modelId="{5BDFA34E-7C19-4CEC-B248-CF0029A84A52}" type="presOf" srcId="{9CBD5BDA-D60D-4A94-BFFA-1C350824B053}" destId="{CF0F2CA9-2D59-4E38-BD59-589092CDE89E}" srcOrd="0" destOrd="0" presId="urn:microsoft.com/office/officeart/2005/8/layout/process1"/>
    <dgm:cxn modelId="{2E7B0AF4-9F6F-4A8B-A428-0BF0841D4A51}" type="presOf" srcId="{238CE343-201B-4F8B-8224-D0AE99C18609}" destId="{FF09A31C-8B5D-43F0-896A-48319D502507}" srcOrd="0" destOrd="0" presId="urn:microsoft.com/office/officeart/2005/8/layout/process1"/>
    <dgm:cxn modelId="{7A179570-3569-4617-A15B-A12B89C2BBDC}" type="presOf" srcId="{DB4E7243-6357-4E95-864E-95C9ECE53057}" destId="{A7DF341E-5B57-45E5-964C-A83745E3AEE4}" srcOrd="0" destOrd="0" presId="urn:microsoft.com/office/officeart/2005/8/layout/process1"/>
    <dgm:cxn modelId="{9E55CCDB-0EDC-484B-AD97-6BD632A707F3}" type="presOf" srcId="{DB4E7243-6357-4E95-864E-95C9ECE53057}" destId="{BD828034-DC02-4267-8610-D25663FF614A}" srcOrd="1" destOrd="0" presId="urn:microsoft.com/office/officeart/2005/8/layout/process1"/>
    <dgm:cxn modelId="{3ED2DEEB-4049-43AF-8311-9EE52748BA40}" srcId="{9CBD5BDA-D60D-4A94-BFFA-1C350824B053}" destId="{76A50B8B-08D4-4201-8D18-60281B8375E9}" srcOrd="2" destOrd="0" parTransId="{D026B4EE-36EA-40CF-9C00-DCE48B638CB4}" sibTransId="{DB4E7243-6357-4E95-864E-95C9ECE53057}"/>
    <dgm:cxn modelId="{6650673F-9CA8-4257-B4B0-C2CB661C4E88}" type="presOf" srcId="{367DA578-4A60-4732-98DD-E45F01316AED}" destId="{DB79071A-A3DE-4ED9-B3A3-59FCFBEEA5DC}" srcOrd="0" destOrd="0" presId="urn:microsoft.com/office/officeart/2005/8/layout/process1"/>
    <dgm:cxn modelId="{1F2E345A-B579-4626-B66F-2693FFBDF209}" type="presOf" srcId="{A9057040-9144-4AE9-8C34-29D95BF22319}" destId="{EEDC64D2-6338-4A01-BC80-39096E6A7872}" srcOrd="0" destOrd="0" presId="urn:microsoft.com/office/officeart/2005/8/layout/process1"/>
    <dgm:cxn modelId="{C40923EA-74B5-4B3A-B55E-EAF793FB6477}" type="presOf" srcId="{3CA9A12A-A874-4674-96E3-8002C574B4F5}" destId="{4DF4969D-8B87-4DC6-9C71-7A42D67B562A}" srcOrd="0" destOrd="0" presId="urn:microsoft.com/office/officeart/2005/8/layout/process1"/>
    <dgm:cxn modelId="{575580EB-3334-4411-B774-D430D27C32CF}" type="presOf" srcId="{8E557FD5-5BF3-4F34-A9E9-A9752D51B6F1}" destId="{3434B29C-BDE0-431F-8496-F78087E8C070}" srcOrd="1" destOrd="0" presId="urn:microsoft.com/office/officeart/2005/8/layout/process1"/>
    <dgm:cxn modelId="{37AD7B0B-38A3-4481-BADA-612DE1803C51}" type="presOf" srcId="{3CA9A12A-A874-4674-96E3-8002C574B4F5}" destId="{419D6E6D-5D42-4610-855A-85CD3EB081B0}" srcOrd="1" destOrd="0" presId="urn:microsoft.com/office/officeart/2005/8/layout/process1"/>
    <dgm:cxn modelId="{A27CC12B-D8D0-40ED-A3FF-F2A9BDB1BA1F}" srcId="{9CBD5BDA-D60D-4A94-BFFA-1C350824B053}" destId="{367DA578-4A60-4732-98DD-E45F01316AED}" srcOrd="1" destOrd="0" parTransId="{9EE4D452-4E63-48DE-A738-0586BB42913B}" sibTransId="{3CA9A12A-A874-4674-96E3-8002C574B4F5}"/>
    <dgm:cxn modelId="{F5FBA740-C4C8-4BA9-9CAA-D75D752F6B73}" type="presOf" srcId="{76A50B8B-08D4-4201-8D18-60281B8375E9}" destId="{E9831EDE-2418-4D0E-B79F-4761104707BA}" srcOrd="0" destOrd="0" presId="urn:microsoft.com/office/officeart/2005/8/layout/process1"/>
    <dgm:cxn modelId="{C97A3C0F-0CB5-4714-B644-3ABFFECCD878}" type="presOf" srcId="{8E557FD5-5BF3-4F34-A9E9-A9752D51B6F1}" destId="{36EDCDB2-05F8-45DA-AF3F-C1C98D3F8B2A}" srcOrd="0" destOrd="0" presId="urn:microsoft.com/office/officeart/2005/8/layout/process1"/>
    <dgm:cxn modelId="{9198BB88-EC2A-4FB6-8C12-475CFA80F35E}" srcId="{9CBD5BDA-D60D-4A94-BFFA-1C350824B053}" destId="{238CE343-201B-4F8B-8224-D0AE99C18609}" srcOrd="3" destOrd="0" parTransId="{DC66C3AA-650E-4AD1-9442-B3C427B6CA8F}" sibTransId="{31DC5F02-32B4-4F01-BBDC-D18FAFB64DB9}"/>
    <dgm:cxn modelId="{9199CAE9-45FC-4815-9584-F991E25AF652}" type="presParOf" srcId="{CF0F2CA9-2D59-4E38-BD59-589092CDE89E}" destId="{EEDC64D2-6338-4A01-BC80-39096E6A7872}" srcOrd="0" destOrd="0" presId="urn:microsoft.com/office/officeart/2005/8/layout/process1"/>
    <dgm:cxn modelId="{0A9E9ECF-6DE7-49EA-9CED-562253881811}" type="presParOf" srcId="{CF0F2CA9-2D59-4E38-BD59-589092CDE89E}" destId="{36EDCDB2-05F8-45DA-AF3F-C1C98D3F8B2A}" srcOrd="1" destOrd="0" presId="urn:microsoft.com/office/officeart/2005/8/layout/process1"/>
    <dgm:cxn modelId="{825261A4-2CED-49EB-9EFB-66795563C085}" type="presParOf" srcId="{36EDCDB2-05F8-45DA-AF3F-C1C98D3F8B2A}" destId="{3434B29C-BDE0-431F-8496-F78087E8C070}" srcOrd="0" destOrd="0" presId="urn:microsoft.com/office/officeart/2005/8/layout/process1"/>
    <dgm:cxn modelId="{22AE855D-C099-4D1C-95AC-0315D3284EEA}" type="presParOf" srcId="{CF0F2CA9-2D59-4E38-BD59-589092CDE89E}" destId="{DB79071A-A3DE-4ED9-B3A3-59FCFBEEA5DC}" srcOrd="2" destOrd="0" presId="urn:microsoft.com/office/officeart/2005/8/layout/process1"/>
    <dgm:cxn modelId="{E09F39A5-94DB-4FF5-99DA-C5BE5A9719A3}" type="presParOf" srcId="{CF0F2CA9-2D59-4E38-BD59-589092CDE89E}" destId="{4DF4969D-8B87-4DC6-9C71-7A42D67B562A}" srcOrd="3" destOrd="0" presId="urn:microsoft.com/office/officeart/2005/8/layout/process1"/>
    <dgm:cxn modelId="{C681FC5A-5C77-40FF-8606-665154311C74}" type="presParOf" srcId="{4DF4969D-8B87-4DC6-9C71-7A42D67B562A}" destId="{419D6E6D-5D42-4610-855A-85CD3EB081B0}" srcOrd="0" destOrd="0" presId="urn:microsoft.com/office/officeart/2005/8/layout/process1"/>
    <dgm:cxn modelId="{1A4DF200-8B5B-459F-8DCB-2F340E279343}" type="presParOf" srcId="{CF0F2CA9-2D59-4E38-BD59-589092CDE89E}" destId="{E9831EDE-2418-4D0E-B79F-4761104707BA}" srcOrd="4" destOrd="0" presId="urn:microsoft.com/office/officeart/2005/8/layout/process1"/>
    <dgm:cxn modelId="{3F2520C5-141D-4698-B840-97FC52A86A88}" type="presParOf" srcId="{CF0F2CA9-2D59-4E38-BD59-589092CDE89E}" destId="{A7DF341E-5B57-45E5-964C-A83745E3AEE4}" srcOrd="5" destOrd="0" presId="urn:microsoft.com/office/officeart/2005/8/layout/process1"/>
    <dgm:cxn modelId="{ECA07604-265C-435A-A9FB-C43E7BC1A8E8}" type="presParOf" srcId="{A7DF341E-5B57-45E5-964C-A83745E3AEE4}" destId="{BD828034-DC02-4267-8610-D25663FF614A}" srcOrd="0" destOrd="0" presId="urn:microsoft.com/office/officeart/2005/8/layout/process1"/>
    <dgm:cxn modelId="{D79E56DD-1885-41FF-BB4B-E489804AC671}" type="presParOf" srcId="{CF0F2CA9-2D59-4E38-BD59-589092CDE89E}" destId="{FF09A31C-8B5D-43F0-896A-48319D502507}"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C64D2-6338-4A01-BC80-39096E6A7872}">
      <dsp:nvSpPr>
        <dsp:cNvPr id="0" name=""/>
        <dsp:cNvSpPr/>
      </dsp:nvSpPr>
      <dsp:spPr>
        <a:xfrm>
          <a:off x="4779" y="872500"/>
          <a:ext cx="2089624" cy="1253774"/>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hu-HU" sz="1900" b="1" kern="1200" dirty="0" err="1"/>
            <a:t>Genomics</a:t>
          </a:r>
          <a:endParaRPr lang="hu-HU" sz="1900" b="1" kern="1200" dirty="0"/>
        </a:p>
      </dsp:txBody>
      <dsp:txXfrm>
        <a:off x="41501" y="909222"/>
        <a:ext cx="2016180" cy="1180330"/>
      </dsp:txXfrm>
    </dsp:sp>
    <dsp:sp modelId="{36EDCDB2-05F8-45DA-AF3F-C1C98D3F8B2A}">
      <dsp:nvSpPr>
        <dsp:cNvPr id="0" name=""/>
        <dsp:cNvSpPr/>
      </dsp:nvSpPr>
      <dsp:spPr>
        <a:xfrm>
          <a:off x="2303366" y="1240274"/>
          <a:ext cx="443000" cy="5182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a:off x="2303366" y="1343919"/>
        <a:ext cx="310100" cy="310936"/>
      </dsp:txXfrm>
    </dsp:sp>
    <dsp:sp modelId="{DB79071A-A3DE-4ED9-B3A3-59FCFBEEA5DC}">
      <dsp:nvSpPr>
        <dsp:cNvPr id="0" name=""/>
        <dsp:cNvSpPr/>
      </dsp:nvSpPr>
      <dsp:spPr>
        <a:xfrm>
          <a:off x="2930253" y="872500"/>
          <a:ext cx="2089624" cy="1253774"/>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hu-HU" sz="1900" b="1" kern="1200" dirty="0" err="1"/>
            <a:t>Transcriptomics</a:t>
          </a:r>
          <a:endParaRPr lang="hu-HU" sz="1900" b="1" kern="1200" dirty="0"/>
        </a:p>
      </dsp:txBody>
      <dsp:txXfrm>
        <a:off x="2966975" y="909222"/>
        <a:ext cx="2016180" cy="1180330"/>
      </dsp:txXfrm>
    </dsp:sp>
    <dsp:sp modelId="{4DF4969D-8B87-4DC6-9C71-7A42D67B562A}">
      <dsp:nvSpPr>
        <dsp:cNvPr id="0" name=""/>
        <dsp:cNvSpPr/>
      </dsp:nvSpPr>
      <dsp:spPr>
        <a:xfrm>
          <a:off x="5228841" y="1240274"/>
          <a:ext cx="443000" cy="5182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a:off x="5228841" y="1343919"/>
        <a:ext cx="310100" cy="310936"/>
      </dsp:txXfrm>
    </dsp:sp>
    <dsp:sp modelId="{E9831EDE-2418-4D0E-B79F-4761104707BA}">
      <dsp:nvSpPr>
        <dsp:cNvPr id="0" name=""/>
        <dsp:cNvSpPr/>
      </dsp:nvSpPr>
      <dsp:spPr>
        <a:xfrm>
          <a:off x="5855728" y="872500"/>
          <a:ext cx="2089624" cy="1253774"/>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hu-HU" sz="1900" b="1" kern="1200" dirty="0" err="1"/>
            <a:t>Proteomics</a:t>
          </a:r>
          <a:endParaRPr lang="hu-HU" sz="1900" b="1" kern="1200" dirty="0"/>
        </a:p>
      </dsp:txBody>
      <dsp:txXfrm>
        <a:off x="5892450" y="909222"/>
        <a:ext cx="2016180" cy="1180330"/>
      </dsp:txXfrm>
    </dsp:sp>
    <dsp:sp modelId="{A7DF341E-5B57-45E5-964C-A83745E3AEE4}">
      <dsp:nvSpPr>
        <dsp:cNvPr id="0" name=""/>
        <dsp:cNvSpPr/>
      </dsp:nvSpPr>
      <dsp:spPr>
        <a:xfrm>
          <a:off x="8154315" y="1240274"/>
          <a:ext cx="443000" cy="5182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a:off x="8154315" y="1343919"/>
        <a:ext cx="310100" cy="310936"/>
      </dsp:txXfrm>
    </dsp:sp>
    <dsp:sp modelId="{FF09A31C-8B5D-43F0-896A-48319D502507}">
      <dsp:nvSpPr>
        <dsp:cNvPr id="0" name=""/>
        <dsp:cNvSpPr/>
      </dsp:nvSpPr>
      <dsp:spPr>
        <a:xfrm>
          <a:off x="8781202" y="872500"/>
          <a:ext cx="2089624" cy="1253774"/>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hu-HU" sz="1900" b="1" kern="1200" dirty="0" err="1"/>
            <a:t>Metabolomics</a:t>
          </a:r>
          <a:endParaRPr lang="hu-HU" sz="1900" b="1" kern="1200" dirty="0"/>
        </a:p>
      </dsp:txBody>
      <dsp:txXfrm>
        <a:off x="8817924" y="909222"/>
        <a:ext cx="2016180" cy="11803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EACFA-05EA-4512-AA76-F25C6BFCB705}" type="datetimeFigureOut">
              <a:rPr lang="en-US" smtClean="0"/>
              <a:t>4/24/2021</a:t>
            </a:fld>
            <a:endParaRPr lang="en-US"/>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FBA31-9225-4977-A4BB-B23E5DF20E64}" type="slidenum">
              <a:rPr lang="en-US" smtClean="0"/>
              <a:t>‹#›</a:t>
            </a:fld>
            <a:endParaRPr lang="en-US"/>
          </a:p>
        </p:txBody>
      </p:sp>
    </p:spTree>
    <p:extLst>
      <p:ext uri="{BB962C8B-B14F-4D97-AF65-F5344CB8AC3E}">
        <p14:creationId xmlns:p14="http://schemas.microsoft.com/office/powerpoint/2010/main" val="354862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101/gr.240663.11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Milyen eszközeink vannak a rákkutatásban</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3</a:t>
            </a:fld>
            <a:endParaRPr lang="en-US"/>
          </a:p>
        </p:txBody>
      </p:sp>
    </p:spTree>
    <p:extLst>
      <p:ext uri="{BB962C8B-B14F-4D97-AF65-F5344CB8AC3E}">
        <p14:creationId xmlns:p14="http://schemas.microsoft.com/office/powerpoint/2010/main" val="208408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Csomópontok keresése</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12</a:t>
            </a:fld>
            <a:endParaRPr lang="en-US"/>
          </a:p>
        </p:txBody>
      </p:sp>
    </p:spTree>
    <p:extLst>
      <p:ext uri="{BB962C8B-B14F-4D97-AF65-F5344CB8AC3E}">
        <p14:creationId xmlns:p14="http://schemas.microsoft.com/office/powerpoint/2010/main" val="59137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a:t>
            </a:r>
            <a:r>
              <a:rPr lang="hu-HU" dirty="0" err="1" smtClean="0"/>
              <a:t>hlózattop</a:t>
            </a:r>
            <a:r>
              <a:rPr lang="hu-HU" dirty="0" smtClean="0"/>
              <a:t>. Nagyon fontos része a modulszerkezet vizsgálata. Különösen biológiai rendszerekben. A modulok </a:t>
            </a:r>
            <a:r>
              <a:rPr lang="hu-HU" dirty="0" err="1" smtClean="0"/>
              <a:t>funkc</a:t>
            </a:r>
            <a:r>
              <a:rPr lang="hu-HU" dirty="0" smtClean="0"/>
              <a:t> egységek, amik egy</a:t>
            </a:r>
            <a:r>
              <a:rPr lang="hu-HU" baseline="0" dirty="0" smtClean="0"/>
              <a:t> feladatra specializált csoportok. Nagy élsűrűség. Zajszűrő funkció is van. Elszigeteltség – jó és rossz is. Hierarchikusak – van közepe</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13</a:t>
            </a:fld>
            <a:endParaRPr lang="en-US"/>
          </a:p>
        </p:txBody>
      </p:sp>
    </p:spTree>
    <p:extLst>
      <p:ext uri="{BB962C8B-B14F-4D97-AF65-F5344CB8AC3E}">
        <p14:creationId xmlns:p14="http://schemas.microsoft.com/office/powerpoint/2010/main" val="193232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Szemléltetésül</a:t>
            </a:r>
            <a:r>
              <a:rPr lang="hu-HU" baseline="0" dirty="0" smtClean="0"/>
              <a:t> egy példa</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14</a:t>
            </a:fld>
            <a:endParaRPr lang="en-US"/>
          </a:p>
        </p:txBody>
      </p:sp>
    </p:spTree>
    <p:extLst>
      <p:ext uri="{BB962C8B-B14F-4D97-AF65-F5344CB8AC3E}">
        <p14:creationId xmlns:p14="http://schemas.microsoft.com/office/powerpoint/2010/main" val="266145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Vannak</a:t>
            </a:r>
            <a:r>
              <a:rPr lang="hu-HU" baseline="0" dirty="0" smtClean="0"/>
              <a:t> a hálózatban ún. kreatív </a:t>
            </a:r>
            <a:r>
              <a:rPr lang="hu-HU" baseline="0" dirty="0" err="1" smtClean="0"/>
              <a:t>nódusok</a:t>
            </a:r>
            <a:r>
              <a:rPr lang="hu-HU" baseline="0" dirty="0" smtClean="0"/>
              <a:t>, akik az életbiztosítást jelentik. Speciális, különleges tulajdonságaik vannak, könnyen tudják megváltoztatni a pozíciójukat. Kiváltságos helyzet. Nézzük sorjában hogy mik ezek az ismérvek. Egyébként távol levő elemeket kötnek össze, csomópontokhoz közel vannak (</a:t>
            </a:r>
            <a:r>
              <a:rPr lang="hu-HU" baseline="0" dirty="0" err="1" smtClean="0"/>
              <a:t>info</a:t>
            </a:r>
            <a:r>
              <a:rPr lang="hu-HU" baseline="0" dirty="0" smtClean="0"/>
              <a:t> eljut), modulok közt vannak, rövidre zárhatnak utakat. Kevés van belőlük mert költségesek, de stressznél jól jön.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15</a:t>
            </a:fld>
            <a:endParaRPr lang="en-US"/>
          </a:p>
        </p:txBody>
      </p:sp>
    </p:spTree>
    <p:extLst>
      <p:ext uri="{BB962C8B-B14F-4D97-AF65-F5344CB8AC3E}">
        <p14:creationId xmlns:p14="http://schemas.microsoft.com/office/powerpoint/2010/main" val="43784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Milyen hálózatokkal írhatjuk</a:t>
            </a:r>
            <a:r>
              <a:rPr lang="hu-HU" baseline="0" dirty="0" smtClean="0"/>
              <a:t> le a rákos sejteket?</a:t>
            </a:r>
          </a:p>
          <a:p>
            <a:r>
              <a:rPr lang="hu-HU" baseline="0" dirty="0" smtClean="0"/>
              <a:t>Eleknek van </a:t>
            </a:r>
            <a:r>
              <a:rPr lang="hu-HU" baseline="0" dirty="0" err="1" smtClean="0"/>
              <a:t>iranya</a:t>
            </a:r>
            <a:r>
              <a:rPr lang="hu-HU" baseline="0" dirty="0" smtClean="0"/>
              <a:t>, precízen felepitett, sok </a:t>
            </a:r>
            <a:r>
              <a:rPr lang="hu-HU" baseline="0" dirty="0" err="1" smtClean="0"/>
              <a:t>hattertudas</a:t>
            </a:r>
            <a:r>
              <a:rPr lang="hu-HU" baseline="0" dirty="0" smtClean="0"/>
              <a:t>. Kisebb </a:t>
            </a:r>
            <a:r>
              <a:rPr lang="hu-HU" baseline="0" dirty="0" err="1" smtClean="0"/>
              <a:t>meret</a:t>
            </a:r>
            <a:r>
              <a:rPr lang="hu-HU" baseline="0" dirty="0" smtClean="0"/>
              <a:t>. </a:t>
            </a:r>
          </a:p>
          <a:p>
            <a:r>
              <a:rPr lang="hu-HU" baseline="0" dirty="0" smtClean="0"/>
              <a:t>Jelátviteli pl. A hagyományos szemlélet egy utat vizsgál, de tudjuk, hogy ezek </a:t>
            </a:r>
            <a:r>
              <a:rPr lang="hu-HU" baseline="0" dirty="0" err="1" smtClean="0"/>
              <a:t>cross</a:t>
            </a:r>
            <a:r>
              <a:rPr lang="hu-HU" baseline="0" dirty="0" smtClean="0"/>
              <a:t> </a:t>
            </a:r>
            <a:r>
              <a:rPr lang="hu-HU" baseline="0" dirty="0" err="1" smtClean="0"/>
              <a:t>talkolnak</a:t>
            </a:r>
            <a:r>
              <a:rPr lang="hu-HU" baseline="0" dirty="0" smtClean="0"/>
              <a:t>, és biz. Esetben célszerűbb hálózatként tekinteni őket, nem lineáris útként a sejtmagba. Két részre oszthatjuk, </a:t>
            </a:r>
            <a:r>
              <a:rPr lang="hu-HU" baseline="0" dirty="0" err="1" smtClean="0"/>
              <a:t>upstream</a:t>
            </a:r>
            <a:r>
              <a:rPr lang="hu-HU" baseline="0" dirty="0" smtClean="0"/>
              <a:t> </a:t>
            </a:r>
            <a:r>
              <a:rPr lang="hu-HU" baseline="0" dirty="0" err="1" smtClean="0"/>
              <a:t>downstream</a:t>
            </a:r>
            <a:r>
              <a:rPr lang="hu-HU" baseline="0" dirty="0" smtClean="0"/>
              <a:t>.  Hálózatos szempontból nézve a rákos mutációk úgy szólnak bele hogy… a </a:t>
            </a:r>
            <a:r>
              <a:rPr lang="hu-HU" baseline="0" dirty="0" err="1" smtClean="0"/>
              <a:t>poz</a:t>
            </a:r>
            <a:r>
              <a:rPr lang="hu-HU" baseline="0" dirty="0" smtClean="0"/>
              <a:t>/</a:t>
            </a:r>
            <a:r>
              <a:rPr lang="hu-HU" baseline="0" dirty="0" err="1" smtClean="0"/>
              <a:t>neg</a:t>
            </a:r>
            <a:r>
              <a:rPr lang="hu-HU" baseline="0" dirty="0" smtClean="0"/>
              <a:t> </a:t>
            </a:r>
            <a:r>
              <a:rPr lang="hu-HU" baseline="0" dirty="0" err="1" smtClean="0"/>
              <a:t>regulálóköröket</a:t>
            </a:r>
            <a:r>
              <a:rPr lang="hu-HU" baseline="0" dirty="0" smtClean="0"/>
              <a:t> zavarják meg. A rákban érintett hálózatos motívumok gyakran </a:t>
            </a:r>
            <a:r>
              <a:rPr lang="hu-HU" baseline="0" dirty="0" err="1" smtClean="0"/>
              <a:t>hotspotok</a:t>
            </a:r>
            <a:r>
              <a:rPr lang="hu-HU" baseline="0" dirty="0" smtClean="0"/>
              <a:t> a jelátviteli hálókban. A </a:t>
            </a:r>
            <a:r>
              <a:rPr lang="hu-HU" baseline="0" dirty="0" err="1" smtClean="0"/>
              <a:t>gyszrezz</a:t>
            </a:r>
            <a:r>
              <a:rPr lang="hu-HU" baseline="0" dirty="0" smtClean="0"/>
              <a:t>. Gyakran </a:t>
            </a:r>
            <a:r>
              <a:rPr lang="hu-HU" baseline="0" dirty="0" err="1" smtClean="0"/>
              <a:t>crosstalkokon</a:t>
            </a:r>
            <a:r>
              <a:rPr lang="hu-HU" baseline="0" dirty="0" smtClean="0"/>
              <a:t> keresztül megy, jobban átláthatjuk a képet  </a:t>
            </a:r>
            <a:r>
              <a:rPr lang="hu-HU" baseline="0" dirty="0" err="1" smtClean="0"/>
              <a:t>ahálózatokkal</a:t>
            </a:r>
            <a:r>
              <a:rPr lang="hu-HU" baseline="0" dirty="0" smtClean="0"/>
              <a:t>.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16</a:t>
            </a:fld>
            <a:endParaRPr lang="en-US"/>
          </a:p>
        </p:txBody>
      </p:sp>
    </p:spTree>
    <p:extLst>
      <p:ext uri="{BB962C8B-B14F-4D97-AF65-F5344CB8AC3E}">
        <p14:creationId xmlns:p14="http://schemas.microsoft.com/office/powerpoint/2010/main" val="2249958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a:t>
            </a:r>
            <a:r>
              <a:rPr lang="hu-HU" dirty="0" err="1" smtClean="0"/>
              <a:t>feh-feh</a:t>
            </a:r>
            <a:r>
              <a:rPr lang="hu-HU" dirty="0" smtClean="0"/>
              <a:t> </a:t>
            </a:r>
            <a:r>
              <a:rPr lang="hu-HU" dirty="0" err="1" smtClean="0"/>
              <a:t>interakcios</a:t>
            </a:r>
            <a:r>
              <a:rPr lang="hu-HU" dirty="0" smtClean="0"/>
              <a:t> </a:t>
            </a:r>
            <a:r>
              <a:rPr lang="hu-HU" dirty="0" err="1" smtClean="0"/>
              <a:t>halozatok</a:t>
            </a:r>
            <a:r>
              <a:rPr lang="hu-HU" dirty="0" smtClean="0"/>
              <a:t> </a:t>
            </a:r>
            <a:r>
              <a:rPr lang="hu-HU" dirty="0" err="1" smtClean="0"/>
              <a:t>masik</a:t>
            </a:r>
            <a:r>
              <a:rPr lang="hu-HU" dirty="0" smtClean="0"/>
              <a:t> remek </a:t>
            </a:r>
            <a:r>
              <a:rPr lang="hu-HU" dirty="0" err="1" smtClean="0"/>
              <a:t>pelda</a:t>
            </a:r>
            <a:r>
              <a:rPr lang="hu-HU" dirty="0" smtClean="0"/>
              <a:t> a </a:t>
            </a:r>
            <a:r>
              <a:rPr lang="hu-HU" dirty="0" err="1" smtClean="0"/>
              <a:t>rakos</a:t>
            </a:r>
            <a:r>
              <a:rPr lang="hu-HU" baseline="0" dirty="0" smtClean="0"/>
              <a:t> sejtek </a:t>
            </a:r>
            <a:r>
              <a:rPr lang="hu-HU" baseline="0" dirty="0" err="1" smtClean="0"/>
              <a:t>modellezesere</a:t>
            </a:r>
            <a:r>
              <a:rPr lang="hu-HU" baseline="0" dirty="0" smtClean="0"/>
              <a:t>. </a:t>
            </a:r>
          </a:p>
          <a:p>
            <a:r>
              <a:rPr lang="hu-HU" baseline="0" dirty="0" smtClean="0"/>
              <a:t>Sokszor csak az </a:t>
            </a:r>
            <a:r>
              <a:rPr lang="hu-HU" baseline="0" dirty="0" err="1" smtClean="0"/>
              <a:t>interakciot</a:t>
            </a:r>
            <a:r>
              <a:rPr lang="hu-HU" baseline="0" dirty="0" smtClean="0"/>
              <a:t> tudjuk, sokszor nem nagy </a:t>
            </a:r>
            <a:r>
              <a:rPr lang="hu-HU" baseline="0" dirty="0" err="1" smtClean="0"/>
              <a:t>biztonsaggal</a:t>
            </a:r>
            <a:r>
              <a:rPr lang="hu-HU" baseline="0" dirty="0" smtClean="0"/>
              <a:t>. Itt </a:t>
            </a:r>
            <a:r>
              <a:rPr lang="hu-HU" baseline="0" dirty="0" err="1" smtClean="0"/>
              <a:t>inkabb</a:t>
            </a:r>
            <a:r>
              <a:rPr lang="hu-HU" baseline="0" dirty="0" smtClean="0"/>
              <a:t> az a </a:t>
            </a:r>
            <a:r>
              <a:rPr lang="hu-HU" baseline="0" dirty="0" err="1" smtClean="0"/>
              <a:t>lenyeg</a:t>
            </a:r>
            <a:r>
              <a:rPr lang="hu-HU" baseline="0" dirty="0" smtClean="0"/>
              <a:t> hogy a </a:t>
            </a:r>
            <a:r>
              <a:rPr lang="hu-HU" baseline="0" dirty="0" err="1" smtClean="0"/>
              <a:t>fp</a:t>
            </a:r>
            <a:r>
              <a:rPr lang="hu-HU" baseline="0" dirty="0" smtClean="0"/>
              <a:t> </a:t>
            </a:r>
            <a:r>
              <a:rPr lang="hu-HU" baseline="0" dirty="0" err="1" smtClean="0"/>
              <a:t>osszefuggeseket</a:t>
            </a:r>
            <a:r>
              <a:rPr lang="hu-HU" baseline="0" dirty="0" smtClean="0"/>
              <a:t> </a:t>
            </a:r>
            <a:r>
              <a:rPr lang="hu-HU" baseline="0" dirty="0" err="1" smtClean="0"/>
              <a:t>meglassuk</a:t>
            </a:r>
            <a:r>
              <a:rPr lang="hu-HU" baseline="0" dirty="0" smtClean="0"/>
              <a:t>, nem a </a:t>
            </a:r>
            <a:r>
              <a:rPr lang="hu-HU" baseline="0" dirty="0" err="1" smtClean="0"/>
              <a:t>pontossag</a:t>
            </a:r>
            <a:r>
              <a:rPr lang="hu-HU" baseline="0" dirty="0" smtClean="0"/>
              <a:t>. Nagy </a:t>
            </a:r>
            <a:r>
              <a:rPr lang="hu-HU" baseline="0" dirty="0" err="1" smtClean="0"/>
              <a:t>meretu</a:t>
            </a:r>
            <a:r>
              <a:rPr lang="hu-HU" baseline="0" dirty="0" smtClean="0"/>
              <a:t> </a:t>
            </a:r>
            <a:r>
              <a:rPr lang="hu-HU" baseline="0" dirty="0" err="1" smtClean="0"/>
              <a:t>halozatok</a:t>
            </a:r>
            <a:r>
              <a:rPr lang="hu-HU" baseline="0" dirty="0" smtClean="0"/>
              <a:t>, </a:t>
            </a:r>
            <a:r>
              <a:rPr lang="hu-HU" baseline="0" dirty="0" err="1" smtClean="0"/>
              <a:t>reszletgazdag</a:t>
            </a:r>
            <a:r>
              <a:rPr lang="hu-HU" baseline="0" dirty="0" smtClean="0"/>
              <a:t>. </a:t>
            </a:r>
            <a:r>
              <a:rPr lang="hu-HU" baseline="0" dirty="0" err="1" smtClean="0"/>
              <a:t>Topologiai</a:t>
            </a:r>
            <a:r>
              <a:rPr lang="hu-HU" baseline="0" dirty="0" smtClean="0"/>
              <a:t> </a:t>
            </a:r>
            <a:r>
              <a:rPr lang="hu-HU" baseline="0" dirty="0" err="1" smtClean="0"/>
              <a:t>elemzeshez</a:t>
            </a:r>
            <a:r>
              <a:rPr lang="hu-HU" baseline="0" dirty="0" smtClean="0"/>
              <a:t> nagyon jok. A </a:t>
            </a:r>
            <a:r>
              <a:rPr lang="hu-HU" baseline="0" dirty="0" err="1" smtClean="0"/>
              <a:t>mutalt</a:t>
            </a:r>
            <a:r>
              <a:rPr lang="hu-HU" baseline="0" dirty="0" smtClean="0"/>
              <a:t> </a:t>
            </a:r>
            <a:r>
              <a:rPr lang="hu-HU" baseline="0" dirty="0" err="1" smtClean="0"/>
              <a:t>feherjek</a:t>
            </a:r>
            <a:r>
              <a:rPr lang="hu-HU" baseline="0" dirty="0" smtClean="0"/>
              <a:t> </a:t>
            </a:r>
            <a:r>
              <a:rPr lang="hu-HU" baseline="0" dirty="0" err="1" smtClean="0"/>
              <a:t>jellemzoen</a:t>
            </a:r>
            <a:r>
              <a:rPr lang="hu-HU" baseline="0" dirty="0" smtClean="0"/>
              <a:t> </a:t>
            </a:r>
            <a:r>
              <a:rPr lang="hu-HU" baseline="0" dirty="0" err="1" smtClean="0"/>
              <a:t>halozatosan</a:t>
            </a:r>
            <a:r>
              <a:rPr lang="hu-HU" baseline="0" dirty="0" smtClean="0"/>
              <a:t> </a:t>
            </a:r>
            <a:r>
              <a:rPr lang="hu-HU" baseline="0" dirty="0" err="1" smtClean="0"/>
              <a:t>hubok</a:t>
            </a:r>
            <a:r>
              <a:rPr lang="hu-HU" baseline="0" dirty="0" smtClean="0"/>
              <a:t>… stb. Lehet </a:t>
            </a:r>
            <a:r>
              <a:rPr lang="hu-HU" baseline="0" dirty="0" err="1" smtClean="0"/>
              <a:t>talalni</a:t>
            </a:r>
            <a:r>
              <a:rPr lang="hu-HU" baseline="0" dirty="0" smtClean="0"/>
              <a:t> nem csak </a:t>
            </a:r>
            <a:r>
              <a:rPr lang="hu-HU" baseline="0" dirty="0" err="1" smtClean="0"/>
              <a:t>nodusokat</a:t>
            </a:r>
            <a:r>
              <a:rPr lang="hu-HU" baseline="0" dirty="0" smtClean="0"/>
              <a:t> mint </a:t>
            </a:r>
            <a:r>
              <a:rPr lang="hu-HU" baseline="0" dirty="0" err="1" smtClean="0"/>
              <a:t>targeteket</a:t>
            </a:r>
            <a:r>
              <a:rPr lang="hu-HU" baseline="0" dirty="0" smtClean="0"/>
              <a:t>, hanem </a:t>
            </a:r>
            <a:r>
              <a:rPr lang="hu-HU" baseline="0" dirty="0" err="1" smtClean="0"/>
              <a:t>interakciokat</a:t>
            </a:r>
            <a:r>
              <a:rPr lang="hu-HU" baseline="0" dirty="0" smtClean="0"/>
              <a:t> is, amiket specifikusan lehet </a:t>
            </a:r>
            <a:r>
              <a:rPr lang="hu-HU" baseline="0" dirty="0" err="1" smtClean="0"/>
              <a:t>gatolni</a:t>
            </a:r>
            <a:r>
              <a:rPr lang="hu-HU" baseline="0" dirty="0" smtClean="0"/>
              <a:t> – kisebb </a:t>
            </a:r>
            <a:r>
              <a:rPr lang="hu-HU" baseline="0" dirty="0" err="1" smtClean="0"/>
              <a:t>mellekhatas</a:t>
            </a:r>
            <a:r>
              <a:rPr lang="hu-HU" baseline="0" dirty="0" smtClean="0"/>
              <a:t> </a:t>
            </a:r>
            <a:r>
              <a:rPr lang="hu-HU" baseline="0" dirty="0" err="1" smtClean="0"/>
              <a:t>varhato</a:t>
            </a:r>
            <a:r>
              <a:rPr lang="hu-HU" baseline="0" dirty="0" smtClean="0"/>
              <a:t>.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17</a:t>
            </a:fld>
            <a:endParaRPr lang="en-US"/>
          </a:p>
        </p:txBody>
      </p:sp>
    </p:spTree>
    <p:extLst>
      <p:ext uri="{BB962C8B-B14F-4D97-AF65-F5344CB8AC3E}">
        <p14:creationId xmlns:p14="http://schemas.microsoft.com/office/powerpoint/2010/main" val="3414643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Egyeb</a:t>
            </a:r>
            <a:r>
              <a:rPr lang="hu-HU" dirty="0" smtClean="0"/>
              <a:t> </a:t>
            </a:r>
            <a:r>
              <a:rPr lang="hu-HU" dirty="0" err="1" smtClean="0"/>
              <a:t>halozatok</a:t>
            </a:r>
            <a:r>
              <a:rPr lang="hu-HU" dirty="0" smtClean="0"/>
              <a:t>,</a:t>
            </a:r>
            <a:r>
              <a:rPr lang="hu-HU" baseline="0" dirty="0" smtClean="0"/>
              <a:t> </a:t>
            </a:r>
            <a:r>
              <a:rPr lang="hu-HU" baseline="0" dirty="0" err="1" smtClean="0"/>
              <a:t>pl</a:t>
            </a:r>
            <a:r>
              <a:rPr lang="hu-HU" baseline="0" dirty="0" smtClean="0"/>
              <a:t>, </a:t>
            </a:r>
            <a:r>
              <a:rPr lang="hu-HU" baseline="0" dirty="0" err="1" smtClean="0"/>
              <a:t>gen</a:t>
            </a:r>
            <a:r>
              <a:rPr lang="hu-HU" baseline="0" dirty="0" smtClean="0"/>
              <a:t> </a:t>
            </a:r>
            <a:r>
              <a:rPr lang="hu-HU" baseline="0" dirty="0" err="1" smtClean="0"/>
              <a:t>interakcios</a:t>
            </a:r>
            <a:r>
              <a:rPr lang="hu-HU" baseline="0" dirty="0" smtClean="0"/>
              <a:t>, </a:t>
            </a:r>
            <a:r>
              <a:rPr lang="hu-HU" baseline="0" dirty="0" err="1" smtClean="0"/>
              <a:t>kromatin</a:t>
            </a:r>
            <a:r>
              <a:rPr lang="hu-HU" baseline="0" dirty="0" smtClean="0"/>
              <a:t> es </a:t>
            </a:r>
            <a:r>
              <a:rPr lang="hu-HU" baseline="0" dirty="0" err="1" smtClean="0"/>
              <a:t>epigen</a:t>
            </a:r>
            <a:r>
              <a:rPr lang="hu-HU" baseline="0" dirty="0" smtClean="0"/>
              <a:t>., metabolikus…. </a:t>
            </a:r>
          </a:p>
          <a:p>
            <a:r>
              <a:rPr lang="en-US" dirty="0" smtClean="0"/>
              <a:t>The chromatin network determines cancer-associated chromosomal alterations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18</a:t>
            </a:fld>
            <a:endParaRPr lang="en-US"/>
          </a:p>
        </p:txBody>
      </p:sp>
    </p:spTree>
    <p:extLst>
      <p:ext uri="{BB962C8B-B14F-4D97-AF65-F5344CB8AC3E}">
        <p14:creationId xmlns:p14="http://schemas.microsoft.com/office/powerpoint/2010/main" val="340742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Szeretnek bemutatni </a:t>
            </a:r>
            <a:r>
              <a:rPr lang="hu-HU" dirty="0" err="1" smtClean="0"/>
              <a:t>peldakent</a:t>
            </a:r>
            <a:r>
              <a:rPr lang="hu-HU" dirty="0" smtClean="0"/>
              <a:t> par hasznos </a:t>
            </a:r>
            <a:r>
              <a:rPr lang="hu-HU" dirty="0" err="1" smtClean="0"/>
              <a:t>adatbazist</a:t>
            </a:r>
            <a:r>
              <a:rPr lang="hu-HU" dirty="0" smtClean="0"/>
              <a:t> es </a:t>
            </a:r>
            <a:r>
              <a:rPr lang="hu-HU" dirty="0" err="1" smtClean="0"/>
              <a:t>halozatot</a:t>
            </a:r>
            <a:r>
              <a:rPr lang="hu-HU" baseline="0" dirty="0" smtClean="0"/>
              <a:t> amelyek ingyenesen </a:t>
            </a:r>
            <a:r>
              <a:rPr lang="hu-HU" baseline="0" dirty="0" err="1" smtClean="0"/>
              <a:t>elerhetoek</a:t>
            </a:r>
            <a:r>
              <a:rPr lang="hu-HU" baseline="0" dirty="0" smtClean="0"/>
              <a:t> es </a:t>
            </a:r>
            <a:r>
              <a:rPr lang="hu-HU" baseline="0" dirty="0" err="1" smtClean="0"/>
              <a:t>hasznalhatoak</a:t>
            </a:r>
            <a:r>
              <a:rPr lang="hu-HU" baseline="0" dirty="0" smtClean="0"/>
              <a:t>.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19</a:t>
            </a:fld>
            <a:endParaRPr lang="en-US"/>
          </a:p>
        </p:txBody>
      </p:sp>
    </p:spTree>
    <p:extLst>
      <p:ext uri="{BB962C8B-B14F-4D97-AF65-F5344CB8AC3E}">
        <p14:creationId xmlns:p14="http://schemas.microsoft.com/office/powerpoint/2010/main" val="122102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a:t>
            </a:r>
            <a:r>
              <a:rPr lang="hu-HU" dirty="0" err="1" smtClean="0"/>
              <a:t>Uniprot</a:t>
            </a:r>
            <a:r>
              <a:rPr lang="hu-HU" dirty="0" smtClean="0"/>
              <a:t> </a:t>
            </a:r>
            <a:r>
              <a:rPr lang="hu-HU" dirty="0" err="1" smtClean="0"/>
              <a:t>adatbazis</a:t>
            </a:r>
            <a:r>
              <a:rPr lang="hu-HU" baseline="0" dirty="0" smtClean="0"/>
              <a:t>. </a:t>
            </a:r>
            <a:r>
              <a:rPr lang="hu-HU" baseline="0" dirty="0" err="1" smtClean="0"/>
              <a:t>Feherjeket</a:t>
            </a:r>
            <a:r>
              <a:rPr lang="hu-HU" baseline="0" dirty="0" smtClean="0"/>
              <a:t> </a:t>
            </a:r>
            <a:r>
              <a:rPr lang="hu-HU" baseline="0" dirty="0" err="1" smtClean="0"/>
              <a:t>gyujt</a:t>
            </a:r>
            <a:r>
              <a:rPr lang="hu-HU" baseline="0" dirty="0" smtClean="0"/>
              <a:t> </a:t>
            </a:r>
            <a:r>
              <a:rPr lang="hu-HU" baseline="0" dirty="0" err="1" smtClean="0"/>
              <a:t>ossze</a:t>
            </a:r>
            <a:r>
              <a:rPr lang="hu-HU" baseline="0" dirty="0" smtClean="0"/>
              <a:t>, es </a:t>
            </a:r>
            <a:r>
              <a:rPr lang="hu-HU" baseline="0" dirty="0" err="1" smtClean="0"/>
              <a:t>roluk</a:t>
            </a:r>
            <a:r>
              <a:rPr lang="hu-HU" baseline="0" dirty="0" smtClean="0"/>
              <a:t> minden </a:t>
            </a:r>
            <a:r>
              <a:rPr lang="hu-HU" baseline="0" dirty="0" err="1" smtClean="0"/>
              <a:t>letezo</a:t>
            </a:r>
            <a:r>
              <a:rPr lang="hu-HU" baseline="0" dirty="0" smtClean="0"/>
              <a:t> </a:t>
            </a:r>
            <a:r>
              <a:rPr lang="hu-HU" baseline="0" dirty="0" err="1" smtClean="0"/>
              <a:t>informaciot</a:t>
            </a:r>
            <a:r>
              <a:rPr lang="hu-HU" baseline="0" dirty="0" smtClean="0"/>
              <a:t>. Pl. p53rol </a:t>
            </a:r>
            <a:r>
              <a:rPr lang="hu-HU" baseline="0" dirty="0" err="1" smtClean="0"/>
              <a:t>rovid</a:t>
            </a:r>
            <a:r>
              <a:rPr lang="hu-HU" baseline="0" dirty="0" smtClean="0"/>
              <a:t> </a:t>
            </a:r>
            <a:r>
              <a:rPr lang="hu-HU" baseline="0" dirty="0" err="1" smtClean="0"/>
              <a:t>leiras</a:t>
            </a:r>
            <a:r>
              <a:rPr lang="hu-HU" baseline="0" dirty="0" smtClean="0"/>
              <a:t>, </a:t>
            </a:r>
            <a:r>
              <a:rPr lang="hu-HU" baseline="0" dirty="0" err="1" smtClean="0"/>
              <a:t>lokalizacio</a:t>
            </a:r>
            <a:r>
              <a:rPr lang="hu-HU" baseline="0" dirty="0" smtClean="0"/>
              <a:t>, </a:t>
            </a:r>
            <a:r>
              <a:rPr lang="hu-HU" baseline="0" dirty="0" err="1" smtClean="0"/>
              <a:t>interakciok</a:t>
            </a:r>
            <a:r>
              <a:rPr lang="hu-HU" baseline="0" dirty="0" smtClean="0"/>
              <a:t>, stb. </a:t>
            </a:r>
            <a:r>
              <a:rPr lang="hu-HU" baseline="0" dirty="0" err="1" smtClean="0"/>
              <a:t>Erdemes</a:t>
            </a:r>
            <a:r>
              <a:rPr lang="hu-HU" baseline="0" dirty="0" smtClean="0"/>
              <a:t> </a:t>
            </a:r>
            <a:r>
              <a:rPr lang="hu-HU" baseline="0" dirty="0" err="1" smtClean="0"/>
              <a:t>megnezni</a:t>
            </a:r>
            <a:r>
              <a:rPr lang="hu-HU" baseline="0" dirty="0" smtClean="0"/>
              <a:t>. Ami fontos az a </a:t>
            </a:r>
            <a:r>
              <a:rPr lang="hu-HU" baseline="0" dirty="0" err="1" smtClean="0"/>
              <a:t>unprot</a:t>
            </a:r>
            <a:r>
              <a:rPr lang="hu-HU" baseline="0" dirty="0" smtClean="0"/>
              <a:t> </a:t>
            </a:r>
            <a:r>
              <a:rPr lang="hu-HU" baseline="0" dirty="0" err="1" smtClean="0"/>
              <a:t>azonosito</a:t>
            </a:r>
            <a:r>
              <a:rPr lang="hu-HU" baseline="0" dirty="0" smtClean="0"/>
              <a:t>. Barm </a:t>
            </a:r>
            <a:r>
              <a:rPr lang="hu-HU" baseline="0" dirty="0" err="1" smtClean="0"/>
              <a:t>bioinfo</a:t>
            </a:r>
            <a:r>
              <a:rPr lang="hu-HU" baseline="0" dirty="0" smtClean="0"/>
              <a:t> </a:t>
            </a:r>
            <a:r>
              <a:rPr lang="hu-HU" baseline="0" dirty="0" err="1" smtClean="0"/>
              <a:t>munkat</a:t>
            </a:r>
            <a:r>
              <a:rPr lang="hu-HU" baseline="0" dirty="0" smtClean="0"/>
              <a:t> </a:t>
            </a:r>
            <a:r>
              <a:rPr lang="hu-HU" baseline="0" dirty="0" err="1" smtClean="0"/>
              <a:t>csinaltok</a:t>
            </a:r>
            <a:r>
              <a:rPr lang="hu-HU" baseline="0" dirty="0" smtClean="0"/>
              <a:t> ezzel </a:t>
            </a:r>
            <a:r>
              <a:rPr lang="hu-HU" baseline="0" dirty="0" err="1" smtClean="0"/>
              <a:t>talalkozni</a:t>
            </a:r>
            <a:r>
              <a:rPr lang="hu-HU" baseline="0" dirty="0" smtClean="0"/>
              <a:t> fogtok.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20</a:t>
            </a:fld>
            <a:endParaRPr lang="en-US"/>
          </a:p>
        </p:txBody>
      </p:sp>
    </p:spTree>
    <p:extLst>
      <p:ext uri="{BB962C8B-B14F-4D97-AF65-F5344CB8AC3E}">
        <p14:creationId xmlns:p14="http://schemas.microsoft.com/office/powerpoint/2010/main" val="368548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2007-ben épült azzal a céllal h a rákban leggyakrabban érintett </a:t>
            </a:r>
            <a:r>
              <a:rPr lang="hu-HU" dirty="0" err="1" smtClean="0"/>
              <a:t>jelátv</a:t>
            </a:r>
            <a:r>
              <a:rPr lang="hu-HU" dirty="0" smtClean="0"/>
              <a:t> utakat tartalmazza es </a:t>
            </a:r>
            <a:r>
              <a:rPr lang="hu-HU" dirty="0" err="1" smtClean="0"/>
              <a:t>tanulmanyozhatoak</a:t>
            </a:r>
            <a:r>
              <a:rPr lang="hu-HU" dirty="0" smtClean="0"/>
              <a:t> legyenek. </a:t>
            </a:r>
            <a:r>
              <a:rPr lang="hu-HU" dirty="0" err="1" smtClean="0"/>
              <a:t>Iranyitott</a:t>
            </a:r>
            <a:r>
              <a:rPr lang="hu-HU" dirty="0" smtClean="0"/>
              <a:t> </a:t>
            </a:r>
            <a:r>
              <a:rPr lang="hu-HU" dirty="0" err="1" smtClean="0"/>
              <a:t>elek</a:t>
            </a:r>
            <a:r>
              <a:rPr lang="hu-HU" dirty="0" smtClean="0"/>
              <a:t>,</a:t>
            </a:r>
            <a:r>
              <a:rPr lang="hu-HU" baseline="0" dirty="0" smtClean="0"/>
              <a:t> </a:t>
            </a:r>
            <a:r>
              <a:rPr lang="hu-HU" baseline="0" dirty="0" err="1" smtClean="0"/>
              <a:t>megbizhato</a:t>
            </a:r>
            <a:r>
              <a:rPr lang="hu-HU" baseline="0" dirty="0" smtClean="0"/>
              <a:t> </a:t>
            </a:r>
            <a:r>
              <a:rPr lang="hu-HU" baseline="0" dirty="0" err="1" smtClean="0"/>
              <a:t>halo</a:t>
            </a:r>
            <a:r>
              <a:rPr lang="hu-HU" baseline="0" dirty="0" smtClean="0"/>
              <a:t>. </a:t>
            </a:r>
            <a:r>
              <a:rPr lang="hu-HU" baseline="0" dirty="0" err="1" smtClean="0"/>
              <a:t>Kozepes</a:t>
            </a:r>
            <a:r>
              <a:rPr lang="hu-HU" baseline="0" dirty="0" smtClean="0"/>
              <a:t> </a:t>
            </a:r>
            <a:r>
              <a:rPr lang="hu-HU" baseline="0" dirty="0" err="1" smtClean="0"/>
              <a:t>meret</a:t>
            </a:r>
            <a:r>
              <a:rPr lang="hu-HU" baseline="0" dirty="0" smtClean="0"/>
              <a:t>.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21</a:t>
            </a:fld>
            <a:endParaRPr lang="en-US"/>
          </a:p>
        </p:txBody>
      </p:sp>
    </p:spTree>
    <p:extLst>
      <p:ext uri="{BB962C8B-B14F-4D97-AF65-F5344CB8AC3E}">
        <p14:creationId xmlns:p14="http://schemas.microsoft.com/office/powerpoint/2010/main" val="77889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Orvosi eszköztár elégtelen</a:t>
            </a:r>
            <a:r>
              <a:rPr lang="hu-HU" baseline="0" dirty="0" smtClean="0"/>
              <a:t> az adatelemzésben</a:t>
            </a:r>
            <a:br>
              <a:rPr lang="hu-HU" baseline="0" dirty="0" smtClean="0"/>
            </a:br>
            <a:r>
              <a:rPr lang="hu-HU" baseline="0" dirty="0" smtClean="0"/>
              <a:t>rengeteg rákos adat</a:t>
            </a:r>
            <a:br>
              <a:rPr lang="hu-HU" baseline="0" dirty="0" smtClean="0"/>
            </a:br>
            <a:r>
              <a:rPr lang="hu-HU" baseline="0" dirty="0" err="1" smtClean="0"/>
              <a:t>interdiszciplina</a:t>
            </a:r>
            <a:r>
              <a:rPr lang="hu-HU" baseline="0" dirty="0" smtClean="0"/>
              <a:t/>
            </a:r>
            <a:br>
              <a:rPr lang="hu-HU" baseline="0" dirty="0" smtClean="0"/>
            </a:br>
            <a:r>
              <a:rPr lang="hu-HU" baseline="0" dirty="0" smtClean="0"/>
              <a:t>jó lenne belevilágítani egy sejtbe</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4</a:t>
            </a:fld>
            <a:endParaRPr lang="en-US"/>
          </a:p>
        </p:txBody>
      </p:sp>
    </p:spTree>
    <p:extLst>
      <p:ext uri="{BB962C8B-B14F-4D97-AF65-F5344CB8AC3E}">
        <p14:creationId xmlns:p14="http://schemas.microsoft.com/office/powerpoint/2010/main" val="95358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OmniPath</a:t>
            </a:r>
            <a:r>
              <a:rPr lang="hu-HU" dirty="0" smtClean="0"/>
              <a:t> egy modern </a:t>
            </a:r>
            <a:r>
              <a:rPr lang="hu-HU" dirty="0" err="1" smtClean="0"/>
              <a:t>jelatv</a:t>
            </a:r>
            <a:r>
              <a:rPr lang="hu-HU" dirty="0" smtClean="0"/>
              <a:t> </a:t>
            </a:r>
            <a:r>
              <a:rPr lang="hu-HU" dirty="0" err="1" smtClean="0"/>
              <a:t>halozat</a:t>
            </a:r>
            <a:r>
              <a:rPr lang="hu-HU" dirty="0" smtClean="0"/>
              <a:t>, sokkal nagyobb. Sok</a:t>
            </a:r>
            <a:r>
              <a:rPr lang="hu-HU" baseline="0" dirty="0" smtClean="0"/>
              <a:t> </a:t>
            </a:r>
            <a:r>
              <a:rPr lang="hu-HU" baseline="0" dirty="0" err="1" smtClean="0"/>
              <a:t>forrast</a:t>
            </a:r>
            <a:r>
              <a:rPr lang="hu-HU" baseline="0" dirty="0" smtClean="0"/>
              <a:t> tartalmaz, </a:t>
            </a:r>
            <a:r>
              <a:rPr lang="hu-HU" baseline="0" dirty="0" err="1" smtClean="0"/>
              <a:t>szemelyre</a:t>
            </a:r>
            <a:r>
              <a:rPr lang="hu-HU" baseline="0" dirty="0" smtClean="0"/>
              <a:t> </a:t>
            </a:r>
            <a:r>
              <a:rPr lang="hu-HU" baseline="0" dirty="0" err="1" smtClean="0"/>
              <a:t>szabhato</a:t>
            </a:r>
            <a:r>
              <a:rPr lang="hu-HU" baseline="0" dirty="0" smtClean="0"/>
              <a:t>, </a:t>
            </a:r>
            <a:r>
              <a:rPr lang="hu-HU" baseline="0" dirty="0" err="1" smtClean="0"/>
              <a:t>reszletgazdag</a:t>
            </a:r>
            <a:r>
              <a:rPr lang="hu-HU" baseline="0" dirty="0" smtClean="0"/>
              <a:t>. </a:t>
            </a:r>
            <a:r>
              <a:rPr lang="hu-HU" baseline="0" dirty="0" err="1" smtClean="0"/>
              <a:t>Iranyitott</a:t>
            </a:r>
            <a:r>
              <a:rPr lang="hu-HU" baseline="0" dirty="0" smtClean="0"/>
              <a:t> </a:t>
            </a:r>
            <a:r>
              <a:rPr lang="hu-HU" baseline="0" dirty="0" err="1" smtClean="0"/>
              <a:t>elek</a:t>
            </a:r>
            <a:r>
              <a:rPr lang="hu-HU" baseline="0" dirty="0" smtClean="0"/>
              <a:t>, </a:t>
            </a:r>
            <a:r>
              <a:rPr lang="hu-HU" baseline="0" dirty="0" err="1" smtClean="0"/>
              <a:t>felhasznalobarat</a:t>
            </a:r>
            <a:r>
              <a:rPr lang="hu-HU" baseline="0" dirty="0" smtClean="0"/>
              <a:t>.  Folyamatos update.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22</a:t>
            </a:fld>
            <a:endParaRPr lang="en-US"/>
          </a:p>
        </p:txBody>
      </p:sp>
    </p:spTree>
    <p:extLst>
      <p:ext uri="{BB962C8B-B14F-4D97-AF65-F5344CB8AC3E}">
        <p14:creationId xmlns:p14="http://schemas.microsoft.com/office/powerpoint/2010/main" val="2834546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Signor</a:t>
            </a:r>
            <a:r>
              <a:rPr lang="hu-HU" dirty="0" smtClean="0"/>
              <a:t> – </a:t>
            </a:r>
            <a:r>
              <a:rPr lang="hu-HU" dirty="0" err="1" smtClean="0"/>
              <a:t>shortest</a:t>
            </a:r>
            <a:r>
              <a:rPr lang="hu-HU" dirty="0" smtClean="0"/>
              <a:t> </a:t>
            </a:r>
            <a:r>
              <a:rPr lang="hu-HU" dirty="0" err="1" smtClean="0"/>
              <a:t>path</a:t>
            </a:r>
            <a:r>
              <a:rPr lang="hu-HU" dirty="0" smtClean="0"/>
              <a:t>-t</a:t>
            </a:r>
            <a:r>
              <a:rPr lang="hu-HU" baseline="0" dirty="0" smtClean="0"/>
              <a:t> is tud. </a:t>
            </a:r>
            <a:r>
              <a:rPr lang="hu-HU" baseline="0" dirty="0" err="1" smtClean="0"/>
              <a:t>Ket</a:t>
            </a:r>
            <a:r>
              <a:rPr lang="hu-HU" baseline="0" dirty="0" smtClean="0"/>
              <a:t> vagy </a:t>
            </a:r>
            <a:r>
              <a:rPr lang="hu-HU" baseline="0" dirty="0" err="1" smtClean="0"/>
              <a:t>tobb</a:t>
            </a:r>
            <a:r>
              <a:rPr lang="hu-HU" baseline="0" dirty="0" smtClean="0"/>
              <a:t> </a:t>
            </a:r>
            <a:r>
              <a:rPr lang="hu-HU" baseline="0" dirty="0" err="1" smtClean="0"/>
              <a:t>tetszoleges</a:t>
            </a:r>
            <a:r>
              <a:rPr lang="hu-HU" baseline="0" dirty="0" smtClean="0"/>
              <a:t> </a:t>
            </a:r>
            <a:r>
              <a:rPr lang="hu-HU" baseline="0" dirty="0" err="1" smtClean="0"/>
              <a:t>feherjet</a:t>
            </a:r>
            <a:r>
              <a:rPr lang="hu-HU" baseline="0" dirty="0" smtClean="0"/>
              <a:t> </a:t>
            </a:r>
            <a:r>
              <a:rPr lang="hu-HU" baseline="0" dirty="0" err="1" smtClean="0"/>
              <a:t>osszekotve</a:t>
            </a:r>
            <a:r>
              <a:rPr lang="hu-HU" baseline="0" dirty="0" smtClean="0"/>
              <a:t> </a:t>
            </a:r>
            <a:r>
              <a:rPr lang="hu-HU" baseline="0" dirty="0" err="1" smtClean="0"/>
              <a:t>csinal</a:t>
            </a:r>
            <a:r>
              <a:rPr lang="hu-HU" baseline="0" dirty="0" smtClean="0"/>
              <a:t> </a:t>
            </a:r>
            <a:r>
              <a:rPr lang="hu-HU" baseline="0" dirty="0" err="1" smtClean="0"/>
              <a:t>halozatot</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23</a:t>
            </a:fld>
            <a:endParaRPr lang="en-US"/>
          </a:p>
        </p:txBody>
      </p:sp>
    </p:spTree>
    <p:extLst>
      <p:ext uri="{BB962C8B-B14F-4D97-AF65-F5344CB8AC3E}">
        <p14:creationId xmlns:p14="http://schemas.microsoft.com/office/powerpoint/2010/main" val="112750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Feh-feh</a:t>
            </a:r>
            <a:r>
              <a:rPr lang="hu-HU" dirty="0" smtClean="0"/>
              <a:t> </a:t>
            </a:r>
            <a:r>
              <a:rPr lang="hu-HU" dirty="0" err="1" smtClean="0"/>
              <a:t>interakc</a:t>
            </a:r>
            <a:r>
              <a:rPr lang="hu-HU" dirty="0" smtClean="0"/>
              <a:t> </a:t>
            </a:r>
            <a:r>
              <a:rPr lang="hu-HU" dirty="0" err="1" smtClean="0"/>
              <a:t>halozatra</a:t>
            </a:r>
            <a:r>
              <a:rPr lang="hu-HU" dirty="0" smtClean="0"/>
              <a:t> remek </a:t>
            </a:r>
            <a:r>
              <a:rPr lang="hu-HU" dirty="0" err="1" smtClean="0"/>
              <a:t>pelda</a:t>
            </a:r>
            <a:r>
              <a:rPr lang="hu-HU" dirty="0" smtClean="0"/>
              <a:t> a </a:t>
            </a:r>
            <a:r>
              <a:rPr lang="hu-HU" dirty="0" err="1" smtClean="0"/>
              <a:t>comppi</a:t>
            </a:r>
            <a:r>
              <a:rPr lang="hu-HU" dirty="0" smtClean="0"/>
              <a:t>, amit a mi</a:t>
            </a:r>
            <a:r>
              <a:rPr lang="hu-HU" baseline="0" dirty="0" smtClean="0"/>
              <a:t> </a:t>
            </a:r>
            <a:r>
              <a:rPr lang="hu-HU" baseline="0" dirty="0" err="1" smtClean="0"/>
              <a:t>kutatocsoportunkban</a:t>
            </a:r>
            <a:r>
              <a:rPr lang="hu-HU" baseline="0" dirty="0" smtClean="0"/>
              <a:t> fejlesztettek. </a:t>
            </a:r>
            <a:r>
              <a:rPr lang="hu-HU" baseline="0" dirty="0" err="1" smtClean="0"/>
              <a:t>Lokalizacio</a:t>
            </a:r>
            <a:r>
              <a:rPr lang="hu-HU" baseline="0" dirty="0" smtClean="0"/>
              <a:t> </a:t>
            </a:r>
            <a:r>
              <a:rPr lang="hu-HU" baseline="0" dirty="0" err="1" smtClean="0"/>
              <a:t>info</a:t>
            </a:r>
            <a:r>
              <a:rPr lang="hu-HU" baseline="0" dirty="0" smtClean="0"/>
              <a:t>, </a:t>
            </a:r>
            <a:r>
              <a:rPr lang="hu-HU" baseline="0" dirty="0" err="1" smtClean="0"/>
              <a:t>halozatot</a:t>
            </a:r>
            <a:r>
              <a:rPr lang="hu-HU" baseline="0" dirty="0" smtClean="0"/>
              <a:t> </a:t>
            </a:r>
            <a:r>
              <a:rPr lang="hu-HU" baseline="0" dirty="0" err="1" smtClean="0"/>
              <a:t>csinal</a:t>
            </a:r>
            <a:r>
              <a:rPr lang="hu-HU" baseline="0" dirty="0" smtClean="0"/>
              <a:t>.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24</a:t>
            </a:fld>
            <a:endParaRPr lang="en-US"/>
          </a:p>
        </p:txBody>
      </p:sp>
    </p:spTree>
    <p:extLst>
      <p:ext uri="{BB962C8B-B14F-4D97-AF65-F5344CB8AC3E}">
        <p14:creationId xmlns:p14="http://schemas.microsoft.com/office/powerpoint/2010/main" val="92037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Direkt, es indirekt </a:t>
            </a:r>
            <a:r>
              <a:rPr lang="hu-HU" dirty="0" err="1" smtClean="0"/>
              <a:t>interakciok</a:t>
            </a:r>
            <a:r>
              <a:rPr lang="hu-HU" dirty="0" smtClean="0"/>
              <a:t>, </a:t>
            </a:r>
            <a:r>
              <a:rPr lang="hu-HU" dirty="0" err="1" smtClean="0"/>
              <a:t>prediktaltak</a:t>
            </a:r>
            <a:r>
              <a:rPr lang="hu-HU" dirty="0" smtClean="0"/>
              <a:t> is vannak benne. </a:t>
            </a:r>
            <a:r>
              <a:rPr lang="hu-HU" dirty="0" err="1" smtClean="0"/>
              <a:t>Tagabb</a:t>
            </a:r>
            <a:r>
              <a:rPr lang="hu-HU" baseline="0" dirty="0" smtClean="0"/>
              <a:t> </a:t>
            </a:r>
            <a:r>
              <a:rPr lang="hu-HU" baseline="0" dirty="0" err="1" smtClean="0"/>
              <a:t>ertelmezes</a:t>
            </a:r>
            <a:r>
              <a:rPr lang="hu-HU" baseline="0" dirty="0" smtClean="0"/>
              <a:t>, laza.</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25</a:t>
            </a:fld>
            <a:endParaRPr lang="en-US"/>
          </a:p>
        </p:txBody>
      </p:sp>
    </p:spTree>
    <p:extLst>
      <p:ext uri="{BB962C8B-B14F-4D97-AF65-F5344CB8AC3E}">
        <p14:creationId xmlns:p14="http://schemas.microsoft.com/office/powerpoint/2010/main" val="2311035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Tetszoleges</a:t>
            </a:r>
            <a:r>
              <a:rPr lang="hu-HU" dirty="0" smtClean="0"/>
              <a:t> </a:t>
            </a:r>
            <a:r>
              <a:rPr lang="hu-HU" dirty="0" err="1" smtClean="0"/>
              <a:t>genek</a:t>
            </a:r>
            <a:r>
              <a:rPr lang="hu-HU" dirty="0" smtClean="0"/>
              <a:t> </a:t>
            </a:r>
            <a:r>
              <a:rPr lang="hu-HU" dirty="0" err="1" smtClean="0"/>
              <a:t>kozott</a:t>
            </a:r>
            <a:r>
              <a:rPr lang="hu-HU" dirty="0" smtClean="0"/>
              <a:t> megkeresi a </a:t>
            </a:r>
            <a:r>
              <a:rPr lang="hu-HU" dirty="0" err="1" smtClean="0"/>
              <a:t>kozos</a:t>
            </a:r>
            <a:r>
              <a:rPr lang="hu-HU" dirty="0" smtClean="0"/>
              <a:t> </a:t>
            </a:r>
            <a:r>
              <a:rPr lang="hu-HU" dirty="0" err="1" smtClean="0"/>
              <a:t>eleket</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26</a:t>
            </a:fld>
            <a:endParaRPr lang="en-US"/>
          </a:p>
        </p:txBody>
      </p:sp>
    </p:spTree>
    <p:extLst>
      <p:ext uri="{BB962C8B-B14F-4D97-AF65-F5344CB8AC3E}">
        <p14:creationId xmlns:p14="http://schemas.microsoft.com/office/powerpoint/2010/main" val="76683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Reactome</a:t>
            </a:r>
            <a:endParaRPr lang="hu-HU" dirty="0" smtClean="0"/>
          </a:p>
          <a:p>
            <a:r>
              <a:rPr lang="hu-HU" dirty="0" smtClean="0"/>
              <a:t>KEGG</a:t>
            </a:r>
            <a:br>
              <a:rPr lang="hu-HU" dirty="0" smtClean="0"/>
            </a:br>
            <a:r>
              <a:rPr lang="hu-HU" dirty="0" smtClean="0"/>
              <a:t>Útvonalakat gyűjtenek össze, mi mit aktival, folyamatabrak</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27</a:t>
            </a:fld>
            <a:endParaRPr lang="en-US"/>
          </a:p>
        </p:txBody>
      </p:sp>
    </p:spTree>
    <p:extLst>
      <p:ext uri="{BB962C8B-B14F-4D97-AF65-F5344CB8AC3E}">
        <p14:creationId xmlns:p14="http://schemas.microsoft.com/office/powerpoint/2010/main" val="312540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err="1" smtClean="0"/>
              <a:t>BioGRID</a:t>
            </a:r>
            <a:r>
              <a:rPr lang="hu-HU" dirty="0" smtClean="0"/>
              <a:t>: </a:t>
            </a:r>
            <a:r>
              <a:rPr lang="hu-HU" dirty="0" err="1" smtClean="0"/>
              <a:t>interaction</a:t>
            </a:r>
            <a:r>
              <a:rPr lang="hu-HU" baseline="0" dirty="0" smtClean="0"/>
              <a:t> </a:t>
            </a:r>
            <a:r>
              <a:rPr lang="hu-HU" baseline="0" dirty="0" err="1" smtClean="0"/>
              <a:t>database</a:t>
            </a:r>
            <a:r>
              <a:rPr lang="hu-HU" dirty="0" smtClean="0"/>
              <a:t/>
            </a:r>
            <a:br>
              <a:rPr lang="hu-HU" dirty="0" smtClean="0"/>
            </a:br>
            <a:r>
              <a:rPr lang="hu-HU" dirty="0" smtClean="0"/>
              <a:t>D</a:t>
            </a:r>
            <a:r>
              <a:rPr lang="en-US" dirty="0" err="1" smtClean="0"/>
              <a:t>oRothEA</a:t>
            </a:r>
            <a:r>
              <a:rPr lang="en-US" dirty="0" smtClean="0"/>
              <a:t> is a gene set resource containing signed transcription factor (TF) - target interactions first described in </a:t>
            </a:r>
            <a:r>
              <a:rPr lang="en-US" dirty="0" smtClean="0">
                <a:hlinkClick r:id="rId3"/>
              </a:rPr>
              <a:t>Garcia-Alonso et al., 2019</a:t>
            </a:r>
            <a:r>
              <a:rPr lang="en-US" dirty="0" smtClean="0"/>
              <a:t>. The collection of a TF and its transcriptional targets is defined as regulon. </a:t>
            </a:r>
            <a:r>
              <a:rPr lang="en-US" dirty="0" err="1" smtClean="0"/>
              <a:t>DoRothEA</a:t>
            </a:r>
            <a:r>
              <a:rPr lang="en-US" dirty="0" smtClean="0"/>
              <a:t> regulons were curated and collected from different types of evidence such as literature curated resources, </a:t>
            </a:r>
            <a:r>
              <a:rPr lang="en-US" dirty="0" err="1" smtClean="0"/>
              <a:t>ChIP-seq</a:t>
            </a:r>
            <a:r>
              <a:rPr lang="en-US" dirty="0" smtClean="0"/>
              <a:t> peaks, TF binding site motifs and interactions inferred directly from gene expression.</a:t>
            </a: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IntAct</a:t>
            </a:r>
            <a:r>
              <a:rPr lang="en-US" dirty="0" smtClean="0"/>
              <a:t> provides a freely available, open source database system and analysis tools for molecular interaction data. All interactions are derived from literature curation or direct user submissions and are freely available. </a:t>
            </a:r>
          </a:p>
          <a:p>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28</a:t>
            </a:fld>
            <a:endParaRPr lang="en-US"/>
          </a:p>
        </p:txBody>
      </p:sp>
    </p:spTree>
    <p:extLst>
      <p:ext uri="{BB962C8B-B14F-4D97-AF65-F5344CB8AC3E}">
        <p14:creationId xmlns:p14="http://schemas.microsoft.com/office/powerpoint/2010/main" val="940736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a:t>
            </a:r>
            <a:r>
              <a:rPr lang="en-US" dirty="0" smtClean="0"/>
              <a:t>CGA generated over 2.5 petabytes of genomic, </a:t>
            </a:r>
            <a:r>
              <a:rPr lang="en-US" dirty="0" err="1" smtClean="0"/>
              <a:t>epigenomic</a:t>
            </a:r>
            <a:r>
              <a:rPr lang="en-US" dirty="0" smtClean="0"/>
              <a:t>, transcriptomic, and proteomic data. </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29</a:t>
            </a:fld>
            <a:endParaRPr lang="en-US"/>
          </a:p>
        </p:txBody>
      </p:sp>
    </p:spTree>
    <p:extLst>
      <p:ext uri="{BB962C8B-B14F-4D97-AF65-F5344CB8AC3E}">
        <p14:creationId xmlns:p14="http://schemas.microsoft.com/office/powerpoint/2010/main" val="86236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90293818-4B94-45D1-A0CC-C72DC3E6F92F}" type="slidenum">
              <a:rPr lang="en-US" smtClean="0"/>
              <a:t>34</a:t>
            </a:fld>
            <a:endParaRPr lang="en-US"/>
          </a:p>
        </p:txBody>
      </p:sp>
    </p:spTree>
    <p:extLst>
      <p:ext uri="{BB962C8B-B14F-4D97-AF65-F5344CB8AC3E}">
        <p14:creationId xmlns:p14="http://schemas.microsoft.com/office/powerpoint/2010/main" val="173208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Funkciója az adattípusnak</a:t>
            </a:r>
          </a:p>
          <a:p>
            <a:r>
              <a:rPr lang="hu-HU" dirty="0" err="1" smtClean="0"/>
              <a:t>Fenotípus</a:t>
            </a:r>
            <a:r>
              <a:rPr lang="hu-HU" dirty="0" smtClean="0"/>
              <a:t> genotípus</a:t>
            </a:r>
          </a:p>
          <a:p>
            <a:r>
              <a:rPr lang="hu-HU" dirty="0" smtClean="0"/>
              <a:t>Centrális dogma</a:t>
            </a:r>
          </a:p>
          <a:p>
            <a:r>
              <a:rPr lang="hu-HU" dirty="0" err="1" smtClean="0"/>
              <a:t>miRNS-ek</a:t>
            </a:r>
            <a:r>
              <a:rPr lang="hu-HU" dirty="0" smtClean="0"/>
              <a:t> </a:t>
            </a:r>
          </a:p>
          <a:p>
            <a:r>
              <a:rPr lang="hu-HU" dirty="0" smtClean="0"/>
              <a:t>Rákban mi romolhat el</a:t>
            </a:r>
          </a:p>
          <a:p>
            <a:r>
              <a:rPr lang="hu-HU" dirty="0" smtClean="0"/>
              <a:t>Célszerű</a:t>
            </a:r>
            <a:r>
              <a:rPr lang="hu-HU" baseline="0" dirty="0" smtClean="0"/>
              <a:t> mindegyiket egyszerre elemezni</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5</a:t>
            </a:fld>
            <a:endParaRPr lang="en-US"/>
          </a:p>
        </p:txBody>
      </p:sp>
    </p:spTree>
    <p:extLst>
      <p:ext uri="{BB962C8B-B14F-4D97-AF65-F5344CB8AC3E}">
        <p14:creationId xmlns:p14="http://schemas.microsoft.com/office/powerpoint/2010/main" val="358900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DE számos kihívás van benne</a:t>
            </a:r>
          </a:p>
          <a:p>
            <a:r>
              <a:rPr lang="hu-HU" dirty="0" smtClean="0"/>
              <a:t>Kísérletes – minta előkészítés, reprodukálhatóság</a:t>
            </a:r>
          </a:p>
          <a:p>
            <a:r>
              <a:rPr lang="hu-HU" dirty="0" smtClean="0"/>
              <a:t>Adatfeldolgozás,</a:t>
            </a:r>
            <a:r>
              <a:rPr lang="hu-HU" baseline="0" dirty="0" smtClean="0"/>
              <a:t> közös platform, integráció, skála, mértékegység</a:t>
            </a:r>
          </a:p>
          <a:p>
            <a:r>
              <a:rPr lang="hu-HU" baseline="0" dirty="0" smtClean="0"/>
              <a:t>Nincsenek protokollok, általánosan elfogadott </a:t>
            </a:r>
            <a:r>
              <a:rPr lang="hu-HU" baseline="0" dirty="0" err="1" smtClean="0"/>
              <a:t>workflow</a:t>
            </a:r>
            <a:r>
              <a:rPr lang="hu-HU" baseline="0" dirty="0" smtClean="0"/>
              <a:t>-k</a:t>
            </a:r>
          </a:p>
          <a:p>
            <a:r>
              <a:rPr lang="hu-HU" baseline="0" dirty="0" err="1" smtClean="0"/>
              <a:t>Minőségbizt</a:t>
            </a:r>
            <a:r>
              <a:rPr lang="hu-HU" baseline="0" dirty="0" smtClean="0"/>
              <a:t>. </a:t>
            </a:r>
          </a:p>
          <a:p>
            <a:r>
              <a:rPr lang="hu-HU" baseline="0" dirty="0" smtClean="0"/>
              <a:t>Adatelemzés – módszerek</a:t>
            </a:r>
          </a:p>
          <a:p>
            <a:r>
              <a:rPr lang="hu-HU" baseline="0" dirty="0" smtClean="0"/>
              <a:t>Biológiai interpretáció sem tiszta </a:t>
            </a:r>
          </a:p>
          <a:p>
            <a:r>
              <a:rPr lang="hu-HU" baseline="0" dirty="0" smtClean="0"/>
              <a:t>De nagy potenciál van benne</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6</a:t>
            </a:fld>
            <a:endParaRPr lang="en-US"/>
          </a:p>
        </p:txBody>
      </p:sp>
    </p:spTree>
    <p:extLst>
      <p:ext uri="{BB962C8B-B14F-4D97-AF65-F5344CB8AC3E}">
        <p14:creationId xmlns:p14="http://schemas.microsoft.com/office/powerpoint/2010/main" val="271516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Pont az ilyen adatokra jó a hálózat</a:t>
            </a:r>
          </a:p>
          <a:p>
            <a:r>
              <a:rPr lang="hu-HU" dirty="0" smtClean="0"/>
              <a:t>Új</a:t>
            </a:r>
            <a:r>
              <a:rPr lang="hu-HU" baseline="0" dirty="0" smtClean="0"/>
              <a:t> összefüggéseket lelhetünk</a:t>
            </a:r>
          </a:p>
          <a:p>
            <a:r>
              <a:rPr lang="hu-HU" baseline="0" dirty="0" smtClean="0"/>
              <a:t>Két agyfélteke egyszerre </a:t>
            </a:r>
            <a:r>
              <a:rPr lang="hu-HU" baseline="0" dirty="0" err="1" smtClean="0"/>
              <a:t>dolozik</a:t>
            </a:r>
            <a:endParaRPr lang="hu-HU" baseline="0" dirty="0" smtClean="0"/>
          </a:p>
          <a:p>
            <a:r>
              <a:rPr lang="hu-HU" baseline="0" dirty="0" smtClean="0"/>
              <a:t>Sejtek modellezésére, </a:t>
            </a:r>
            <a:r>
              <a:rPr lang="hu-HU" baseline="0" dirty="0" err="1" smtClean="0"/>
              <a:t>gysz</a:t>
            </a:r>
            <a:r>
              <a:rPr lang="hu-HU" baseline="0" dirty="0" smtClean="0"/>
              <a:t> fejlesztésre</a:t>
            </a:r>
          </a:p>
          <a:p>
            <a:r>
              <a:rPr lang="hu-HU" baseline="0" dirty="0" smtClean="0"/>
              <a:t>Olcsó</a:t>
            </a:r>
          </a:p>
          <a:p>
            <a:r>
              <a:rPr lang="hu-HU" baseline="0" dirty="0" smtClean="0"/>
              <a:t>Gyors</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7</a:t>
            </a:fld>
            <a:endParaRPr lang="en-US"/>
          </a:p>
        </p:txBody>
      </p:sp>
    </p:spTree>
    <p:extLst>
      <p:ext uri="{BB962C8B-B14F-4D97-AF65-F5344CB8AC3E}">
        <p14:creationId xmlns:p14="http://schemas.microsoft.com/office/powerpoint/2010/main" val="1572947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Ha egy rákos sejt hálózat lenne</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8</a:t>
            </a:fld>
            <a:endParaRPr lang="en-US"/>
          </a:p>
        </p:txBody>
      </p:sp>
    </p:spTree>
    <p:extLst>
      <p:ext uri="{BB962C8B-B14F-4D97-AF65-F5344CB8AC3E}">
        <p14:creationId xmlns:p14="http://schemas.microsoft.com/office/powerpoint/2010/main" val="339546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It is important to note that the central hit strategy is applied against</a:t>
            </a:r>
          </a:p>
          <a:p>
            <a:r>
              <a:rPr lang="en-US" dirty="0" smtClean="0"/>
              <a:t>rapidly growing cells, such as those of infectious agents or cancer cells. Networks of these cells are in an ‘exploratory phase’, have larger </a:t>
            </a:r>
            <a:r>
              <a:rPr lang="en-US" dirty="0" err="1" smtClean="0"/>
              <a:t>entro</a:t>
            </a:r>
            <a:r>
              <a:rPr lang="en-US" dirty="0" smtClean="0"/>
              <a:t>- </a:t>
            </a:r>
            <a:r>
              <a:rPr lang="en-US" dirty="0" err="1" smtClean="0"/>
              <a:t>py</a:t>
            </a:r>
            <a:r>
              <a:rPr lang="en-US" dirty="0" smtClean="0"/>
              <a:t> (West et al., 2012), and are </a:t>
            </a:r>
            <a:r>
              <a:rPr lang="en-US" dirty="0" err="1" smtClean="0"/>
              <a:t>presumablymuchmore</a:t>
            </a:r>
            <a:r>
              <a:rPr lang="en-US" dirty="0" smtClean="0"/>
              <a:t> flexible, than the networks of differentiated cells. Efficient targeting of flexible systems having a high plasticity needs the targeting of their central nodes/ edges. This is the major mode through which the central hit strategy operates. In contrast, the network influence strategy is applied to </a:t>
            </a:r>
            <a:r>
              <a:rPr lang="en-US" dirty="0" err="1" smtClean="0"/>
              <a:t>differenti</a:t>
            </a:r>
            <a:r>
              <a:rPr lang="en-US" dirty="0" smtClean="0"/>
              <a:t>-</a:t>
            </a:r>
          </a:p>
          <a:p>
            <a:r>
              <a:rPr lang="en-US" dirty="0" err="1" smtClean="0"/>
              <a:t>ated</a:t>
            </a:r>
            <a:r>
              <a:rPr lang="en-US" dirty="0" smtClean="0"/>
              <a:t> cells. Networks of these cells are in an ‘optimized phase’, where the optimum was re-set for a diseased cell to a different attractor of its state-space than that of healthy cells. Networks of differentiated cells are presumably much more rigid than the networks of rapidly growing, undifferentiated or dedifferentiated cells. This is true all the more, since diseases are typically recognized by their late- appearing manifestations (</a:t>
            </a:r>
            <a:r>
              <a:rPr lang="en-US" dirty="0" err="1" smtClean="0"/>
              <a:t>Loscalzo</a:t>
            </a:r>
            <a:r>
              <a:rPr lang="en-US" dirty="0" smtClean="0"/>
              <a:t> and </a:t>
            </a:r>
            <a:r>
              <a:rPr lang="en-US" dirty="0" err="1" smtClean="0"/>
              <a:t>Barabasi</a:t>
            </a:r>
            <a:r>
              <a:rPr lang="en-US" dirty="0" smtClean="0"/>
              <a:t>, 2011), where the corresponding network already reached the disease-specific, rigid state. Targeting the central nodes/edges </a:t>
            </a:r>
            <a:r>
              <a:rPr lang="en-US" dirty="0" smtClean="0"/>
              <a:t>of</a:t>
            </a:r>
            <a:r>
              <a:rPr lang="hu-HU" dirty="0" smtClean="0"/>
              <a:t> </a:t>
            </a:r>
            <a:r>
              <a:rPr lang="en-US" dirty="0" smtClean="0"/>
              <a:t>systems </a:t>
            </a:r>
            <a:r>
              <a:rPr lang="en-US" dirty="0" smtClean="0"/>
              <a:t>having a low </a:t>
            </a:r>
            <a:r>
              <a:rPr lang="en-US" dirty="0" err="1" smtClean="0"/>
              <a:t>plas</a:t>
            </a:r>
            <a:r>
              <a:rPr lang="en-US" dirty="0" smtClean="0"/>
              <a:t>- </a:t>
            </a:r>
            <a:r>
              <a:rPr lang="en-US" dirty="0" err="1" smtClean="0"/>
              <a:t>ticity</a:t>
            </a:r>
            <a:r>
              <a:rPr lang="en-US" dirty="0" smtClean="0"/>
              <a:t> may easily ‘over-saturate’ the system leading to a change, which becomes too large to be selective, and causes side-effects and toxicity. Therefore, the network influence strategy often needs an indirect </a:t>
            </a:r>
            <a:r>
              <a:rPr lang="en-US" dirty="0" err="1" smtClean="0"/>
              <a:t>ap</a:t>
            </a:r>
            <a:r>
              <a:rPr lang="en-US" dirty="0" smtClean="0"/>
              <a:t>- </a:t>
            </a:r>
            <a:r>
              <a:rPr lang="en-US" dirty="0" err="1" smtClean="0"/>
              <a:t>proach</a:t>
            </a:r>
            <a:r>
              <a:rPr lang="en-US" dirty="0" smtClean="0"/>
              <a:t>, where e.g. neighbors of the real target are targeted (</a:t>
            </a:r>
            <a:r>
              <a:rPr lang="en-US" dirty="0" err="1" smtClean="0"/>
              <a:t>allo</a:t>
            </a:r>
            <a:r>
              <a:rPr lang="en-US" dirty="0" smtClean="0"/>
              <a:t>- network drugs), or multiple targets are targeted ‘mildly’ (multi-target drugs), and their indirect and/or superposing effects lead to the reconfiguration of diseased network state back to normal</a:t>
            </a:r>
            <a:r>
              <a:rPr lang="en-US" dirty="0" smtClean="0"/>
              <a:t>.</a:t>
            </a:r>
            <a:endParaRPr lang="hu-HU" dirty="0" smtClean="0"/>
          </a:p>
          <a:p>
            <a:endParaRPr lang="hu-HU" dirty="0" smtClean="0"/>
          </a:p>
          <a:p>
            <a:r>
              <a:rPr lang="hu-HU" dirty="0" smtClean="0"/>
              <a:t>Hogyan találjuk meg ezeket a </a:t>
            </a:r>
            <a:r>
              <a:rPr lang="hu-HU" dirty="0" err="1" smtClean="0"/>
              <a:t>targeteket</a:t>
            </a:r>
            <a:r>
              <a:rPr lang="hu-HU" dirty="0" smtClean="0"/>
              <a:t>?</a:t>
            </a:r>
            <a:endParaRPr lang="en-US" dirty="0"/>
          </a:p>
        </p:txBody>
      </p:sp>
      <p:sp>
        <p:nvSpPr>
          <p:cNvPr id="4" name="Dia számának helye 3"/>
          <p:cNvSpPr>
            <a:spLocks noGrp="1"/>
          </p:cNvSpPr>
          <p:nvPr>
            <p:ph type="sldNum" sz="quarter" idx="10"/>
          </p:nvPr>
        </p:nvSpPr>
        <p:spPr/>
        <p:txBody>
          <a:bodyPr/>
          <a:lstStyle/>
          <a:p>
            <a:fld id="{90293818-4B94-45D1-A0CC-C72DC3E6F92F}" type="slidenum">
              <a:rPr lang="en-US" smtClean="0"/>
              <a:t>9</a:t>
            </a:fld>
            <a:endParaRPr lang="en-US"/>
          </a:p>
        </p:txBody>
      </p:sp>
    </p:spTree>
    <p:extLst>
      <p:ext uri="{BB962C8B-B14F-4D97-AF65-F5344CB8AC3E}">
        <p14:creationId xmlns:p14="http://schemas.microsoft.com/office/powerpoint/2010/main" val="401605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Skálafüggetlenek  fokszám, de elméleti szinten a hálózatok h reagálnak stresszre… egyes részei a rákos hálónak megváltozhatnak</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10</a:t>
            </a:fld>
            <a:endParaRPr lang="en-US"/>
          </a:p>
        </p:txBody>
      </p:sp>
    </p:spTree>
    <p:extLst>
      <p:ext uri="{BB962C8B-B14F-4D97-AF65-F5344CB8AC3E}">
        <p14:creationId xmlns:p14="http://schemas.microsoft.com/office/powerpoint/2010/main" val="46176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Érdemes lehet megvizsgálni a mag-</a:t>
            </a:r>
            <a:r>
              <a:rPr lang="hu-HU" dirty="0" err="1" smtClean="0"/>
              <a:t>repif</a:t>
            </a:r>
            <a:r>
              <a:rPr lang="hu-HU" dirty="0" smtClean="0"/>
              <a:t>. Szerkezetet, ugyanis ahogy azt Csermely </a:t>
            </a:r>
            <a:r>
              <a:rPr lang="hu-HU" dirty="0" err="1" smtClean="0"/>
              <a:t>prof.tól</a:t>
            </a:r>
            <a:r>
              <a:rPr lang="hu-HU" baseline="0" dirty="0" smtClean="0"/>
              <a:t> hallhatták már… dinamikusan változik a mérete a magnak</a:t>
            </a:r>
          </a:p>
          <a:p>
            <a:r>
              <a:rPr lang="hu-HU" baseline="0" dirty="0" smtClean="0"/>
              <a:t>Perif. Szerepe a tanulás, plasztikusság, mag meg </a:t>
            </a:r>
            <a:r>
              <a:rPr lang="hu-HU" baseline="0" dirty="0" err="1" smtClean="0"/>
              <a:t>rigidebb</a:t>
            </a:r>
            <a:r>
              <a:rPr lang="hu-HU" baseline="0" dirty="0" smtClean="0"/>
              <a:t>. Ez fontos lehet ha a rák kialakulásában </a:t>
            </a:r>
            <a:r>
              <a:rPr lang="hu-HU" baseline="0" dirty="0" err="1" smtClean="0"/>
              <a:t>ill</a:t>
            </a:r>
            <a:r>
              <a:rPr lang="hu-HU" baseline="0" dirty="0" smtClean="0"/>
              <a:t> </a:t>
            </a:r>
            <a:r>
              <a:rPr lang="hu-HU" baseline="0" dirty="0" err="1" smtClean="0"/>
              <a:t>gysz</a:t>
            </a:r>
            <a:r>
              <a:rPr lang="hu-HU" baseline="0" dirty="0" smtClean="0"/>
              <a:t> rezisztenciában szerepet játszó tényezőket szeretnénk </a:t>
            </a:r>
            <a:r>
              <a:rPr lang="hu-HU" baseline="0" dirty="0" err="1" smtClean="0"/>
              <a:t>hálózatosan</a:t>
            </a:r>
            <a:r>
              <a:rPr lang="hu-HU" baseline="0" dirty="0" smtClean="0"/>
              <a:t> kideríteni.</a:t>
            </a:r>
            <a:endParaRPr lang="en-US" dirty="0"/>
          </a:p>
        </p:txBody>
      </p:sp>
      <p:sp>
        <p:nvSpPr>
          <p:cNvPr id="4" name="Dia számának helye 3"/>
          <p:cNvSpPr>
            <a:spLocks noGrp="1"/>
          </p:cNvSpPr>
          <p:nvPr>
            <p:ph type="sldNum" sz="quarter" idx="10"/>
          </p:nvPr>
        </p:nvSpPr>
        <p:spPr/>
        <p:txBody>
          <a:bodyPr/>
          <a:lstStyle/>
          <a:p>
            <a:fld id="{100FBA31-9225-4977-A4BB-B23E5DF20E64}" type="slidenum">
              <a:rPr lang="en-US" smtClean="0"/>
              <a:t>11</a:t>
            </a:fld>
            <a:endParaRPr lang="en-US"/>
          </a:p>
        </p:txBody>
      </p:sp>
    </p:spTree>
    <p:extLst>
      <p:ext uri="{BB962C8B-B14F-4D97-AF65-F5344CB8AC3E}">
        <p14:creationId xmlns:p14="http://schemas.microsoft.com/office/powerpoint/2010/main" val="1000927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bg>
      <p:bgPr>
        <a:solidFill>
          <a:schemeClr val="accent5"/>
        </a:solidFill>
        <a:effectLst/>
      </p:bgPr>
    </p:bg>
    <p:spTree>
      <p:nvGrpSpPr>
        <p:cNvPr id="1" name="Shape 9"/>
        <p:cNvGrpSpPr/>
        <p:nvPr/>
      </p:nvGrpSpPr>
      <p:grpSpPr>
        <a:xfrm>
          <a:off x="0" y="0"/>
          <a:ext cx="0" cy="0"/>
          <a:chOff x="0" y="0"/>
          <a:chExt cx="0" cy="0"/>
        </a:xfrm>
      </p:grpSpPr>
      <p:pic>
        <p:nvPicPr>
          <p:cNvPr id="526" name="Picture 525" descr="A picture containing food&#10;&#10;Description automatically generated">
            <a:extLst>
              <a:ext uri="{FF2B5EF4-FFF2-40B4-BE49-F238E27FC236}">
                <a16:creationId xmlns:a16="http://schemas.microsoft.com/office/drawing/2014/main" id="{37840492-86CA-4606-B1BF-972C51E66890}"/>
              </a:ext>
            </a:extLst>
          </p:cNvPr>
          <p:cNvPicPr>
            <a:picLocks noChangeAspect="1"/>
          </p:cNvPicPr>
          <p:nvPr/>
        </p:nvPicPr>
        <p:blipFill rotWithShape="1">
          <a:blip r:embed="rId2"/>
          <a:srcRect l="1032" t="36967" r="41420" b="33500"/>
          <a:stretch/>
        </p:blipFill>
        <p:spPr>
          <a:xfrm rot="720000" flipV="1">
            <a:off x="5451631" y="-565340"/>
            <a:ext cx="7341683" cy="8344545"/>
          </a:xfrm>
          <a:prstGeom prst="rect">
            <a:avLst/>
          </a:prstGeom>
        </p:spPr>
      </p:pic>
      <p:sp>
        <p:nvSpPr>
          <p:cNvPr id="10" name="Google Shape;10;p2"/>
          <p:cNvSpPr txBox="1">
            <a:spLocks noGrp="1"/>
          </p:cNvSpPr>
          <p:nvPr>
            <p:ph type="ctrTitle"/>
          </p:nvPr>
        </p:nvSpPr>
        <p:spPr>
          <a:xfrm>
            <a:off x="1016000" y="928567"/>
            <a:ext cx="71956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6000"/>
              <a:buNone/>
              <a:defRPr sz="8000">
                <a:solidFill>
                  <a:schemeClr val="accent2"/>
                </a:solidFill>
              </a:defRPr>
            </a:lvl1pPr>
            <a:lvl2pPr lvl="1">
              <a:spcBef>
                <a:spcPts val="0"/>
              </a:spcBef>
              <a:spcAft>
                <a:spcPts val="0"/>
              </a:spcAft>
              <a:buClr>
                <a:schemeClr val="accent2"/>
              </a:buClr>
              <a:buSzPts val="6000"/>
              <a:buNone/>
              <a:defRPr sz="8000">
                <a:solidFill>
                  <a:schemeClr val="accent2"/>
                </a:solidFill>
              </a:defRPr>
            </a:lvl2pPr>
            <a:lvl3pPr lvl="2">
              <a:spcBef>
                <a:spcPts val="0"/>
              </a:spcBef>
              <a:spcAft>
                <a:spcPts val="0"/>
              </a:spcAft>
              <a:buClr>
                <a:schemeClr val="accent2"/>
              </a:buClr>
              <a:buSzPts val="6000"/>
              <a:buNone/>
              <a:defRPr sz="8000">
                <a:solidFill>
                  <a:schemeClr val="accent2"/>
                </a:solidFill>
              </a:defRPr>
            </a:lvl3pPr>
            <a:lvl4pPr lvl="3">
              <a:spcBef>
                <a:spcPts val="0"/>
              </a:spcBef>
              <a:spcAft>
                <a:spcPts val="0"/>
              </a:spcAft>
              <a:buClr>
                <a:schemeClr val="accent2"/>
              </a:buClr>
              <a:buSzPts val="6000"/>
              <a:buNone/>
              <a:defRPr sz="8000">
                <a:solidFill>
                  <a:schemeClr val="accent2"/>
                </a:solidFill>
              </a:defRPr>
            </a:lvl4pPr>
            <a:lvl5pPr lvl="4">
              <a:spcBef>
                <a:spcPts val="0"/>
              </a:spcBef>
              <a:spcAft>
                <a:spcPts val="0"/>
              </a:spcAft>
              <a:buClr>
                <a:schemeClr val="accent2"/>
              </a:buClr>
              <a:buSzPts val="6000"/>
              <a:buNone/>
              <a:defRPr sz="8000">
                <a:solidFill>
                  <a:schemeClr val="accent2"/>
                </a:solidFill>
              </a:defRPr>
            </a:lvl5pPr>
            <a:lvl6pPr lvl="5">
              <a:spcBef>
                <a:spcPts val="0"/>
              </a:spcBef>
              <a:spcAft>
                <a:spcPts val="0"/>
              </a:spcAft>
              <a:buClr>
                <a:schemeClr val="accent2"/>
              </a:buClr>
              <a:buSzPts val="6000"/>
              <a:buNone/>
              <a:defRPr sz="8000">
                <a:solidFill>
                  <a:schemeClr val="accent2"/>
                </a:solidFill>
              </a:defRPr>
            </a:lvl6pPr>
            <a:lvl7pPr lvl="6">
              <a:spcBef>
                <a:spcPts val="0"/>
              </a:spcBef>
              <a:spcAft>
                <a:spcPts val="0"/>
              </a:spcAft>
              <a:buClr>
                <a:schemeClr val="accent2"/>
              </a:buClr>
              <a:buSzPts val="6000"/>
              <a:buNone/>
              <a:defRPr sz="8000">
                <a:solidFill>
                  <a:schemeClr val="accent2"/>
                </a:solidFill>
              </a:defRPr>
            </a:lvl7pPr>
            <a:lvl8pPr lvl="7">
              <a:spcBef>
                <a:spcPts val="0"/>
              </a:spcBef>
              <a:spcAft>
                <a:spcPts val="0"/>
              </a:spcAft>
              <a:buClr>
                <a:schemeClr val="accent2"/>
              </a:buClr>
              <a:buSzPts val="6000"/>
              <a:buNone/>
              <a:defRPr sz="8000">
                <a:solidFill>
                  <a:schemeClr val="accent2"/>
                </a:solidFill>
              </a:defRPr>
            </a:lvl8pPr>
            <a:lvl9pPr lvl="8">
              <a:spcBef>
                <a:spcPts val="0"/>
              </a:spcBef>
              <a:spcAft>
                <a:spcPts val="0"/>
              </a:spcAft>
              <a:buClr>
                <a:schemeClr val="accent2"/>
              </a:buClr>
              <a:buSzPts val="6000"/>
              <a:buNone/>
              <a:defRPr sz="8000">
                <a:solidFill>
                  <a:schemeClr val="accent2"/>
                </a:solidFill>
              </a:defRPr>
            </a:lvl9pPr>
          </a:lstStyle>
          <a:p>
            <a:r>
              <a:rPr lang="hu-HU" smtClean="0"/>
              <a:t>Mintacím szerkesztése</a:t>
            </a:r>
            <a:endParaRPr dirty="0"/>
          </a:p>
        </p:txBody>
      </p:sp>
    </p:spTree>
    <p:extLst>
      <p:ext uri="{BB962C8B-B14F-4D97-AF65-F5344CB8AC3E}">
        <p14:creationId xmlns:p14="http://schemas.microsoft.com/office/powerpoint/2010/main" val="1424700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accent5"/>
        </a:solidFill>
        <a:effectLst/>
      </p:bgPr>
    </p:bg>
    <p:spTree>
      <p:nvGrpSpPr>
        <p:cNvPr id="1" name="Shape 3230"/>
        <p:cNvGrpSpPr/>
        <p:nvPr/>
      </p:nvGrpSpPr>
      <p:grpSpPr>
        <a:xfrm>
          <a:off x="0" y="0"/>
          <a:ext cx="0" cy="0"/>
          <a:chOff x="0" y="0"/>
          <a:chExt cx="0" cy="0"/>
        </a:xfrm>
      </p:grpSpPr>
      <p:sp>
        <p:nvSpPr>
          <p:cNvPr id="3505" name="Google Shape;3505;p11"/>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423579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age background">
  <p:cSld name="Image background">
    <p:bg>
      <p:bgPr>
        <a:solidFill>
          <a:schemeClr val="accent6"/>
        </a:solidFill>
        <a:effectLst/>
      </p:bgPr>
    </p:bg>
    <p:spTree>
      <p:nvGrpSpPr>
        <p:cNvPr id="1" name="Shape 3506"/>
        <p:cNvGrpSpPr/>
        <p:nvPr/>
      </p:nvGrpSpPr>
      <p:grpSpPr>
        <a:xfrm>
          <a:off x="0" y="0"/>
          <a:ext cx="0" cy="0"/>
          <a:chOff x="0" y="0"/>
          <a:chExt cx="0" cy="0"/>
        </a:xfrm>
      </p:grpSpPr>
      <p:sp>
        <p:nvSpPr>
          <p:cNvPr id="3831" name="Google Shape;3831;p12"/>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415880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DCB0-66E2-4FF1-9899-42C3CC6930EB}"/>
              </a:ext>
            </a:extLst>
          </p:cNvPr>
          <p:cNvSpPr>
            <a:spLocks noGrp="1"/>
          </p:cNvSpPr>
          <p:nvPr>
            <p:ph type="title"/>
          </p:nvPr>
        </p:nvSpPr>
        <p:spPr/>
        <p:txBody>
          <a:bodyPr/>
          <a:lstStyle/>
          <a:p>
            <a:r>
              <a:rPr lang="hu-HU" smtClean="0"/>
              <a:t>Mintacím szerkesztése</a:t>
            </a:r>
            <a:endParaRPr lang="hu-HU"/>
          </a:p>
        </p:txBody>
      </p:sp>
      <p:sp>
        <p:nvSpPr>
          <p:cNvPr id="3" name="Content Placeholder 2">
            <a:extLst>
              <a:ext uri="{FF2B5EF4-FFF2-40B4-BE49-F238E27FC236}">
                <a16:creationId xmlns:a16="http://schemas.microsoft.com/office/drawing/2014/main" id="{D33915AB-4765-45BE-AD5F-682BCFECDAF8}"/>
              </a:ext>
            </a:extLst>
          </p:cNvPr>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a:extLst>
              <a:ext uri="{FF2B5EF4-FFF2-40B4-BE49-F238E27FC236}">
                <a16:creationId xmlns:a16="http://schemas.microsoft.com/office/drawing/2014/main" id="{761253A3-69DF-4863-BC79-1FB139ECCD8A}"/>
              </a:ext>
            </a:extLst>
          </p:cNvPr>
          <p:cNvSpPr>
            <a:spLocks noGrp="1"/>
          </p:cNvSpPr>
          <p:nvPr>
            <p:ph type="dt" sz="half" idx="10"/>
          </p:nvPr>
        </p:nvSpPr>
        <p:spPr/>
        <p:txBody>
          <a:bodyPr/>
          <a:lstStyle/>
          <a:p>
            <a:fld id="{A1C17EAC-1687-4B94-B095-04356E242775}" type="datetimeFigureOut">
              <a:rPr lang="en-US" smtClean="0"/>
              <a:t>4/24/2021</a:t>
            </a:fld>
            <a:endParaRPr lang="en-US"/>
          </a:p>
        </p:txBody>
      </p:sp>
      <p:sp>
        <p:nvSpPr>
          <p:cNvPr id="5" name="Footer Placeholder 4">
            <a:extLst>
              <a:ext uri="{FF2B5EF4-FFF2-40B4-BE49-F238E27FC236}">
                <a16:creationId xmlns:a16="http://schemas.microsoft.com/office/drawing/2014/main" id="{9D531160-33F7-46AF-B189-15A52E51C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DC4E5-FDD3-4FE6-BDA0-67A374CD3C14}"/>
              </a:ext>
            </a:extLst>
          </p:cNvPr>
          <p:cNvSpPr>
            <a:spLocks noGrp="1"/>
          </p:cNvSpPr>
          <p:nvPr>
            <p:ph type="sldNum" sz="quarter" idx="12"/>
          </p:nvPr>
        </p:nvSpPr>
        <p:spPr/>
        <p:txBody>
          <a:bodyPr/>
          <a:lstStyle/>
          <a:p>
            <a:fld id="{F6A73B73-5F1C-463E-BC63-1964A0EC2D04}" type="slidenum">
              <a:rPr lang="en-US" smtClean="0"/>
              <a:t>‹#›</a:t>
            </a:fld>
            <a:endParaRPr lang="en-US"/>
          </a:p>
        </p:txBody>
      </p:sp>
    </p:spTree>
    <p:extLst>
      <p:ext uri="{BB962C8B-B14F-4D97-AF65-F5344CB8AC3E}">
        <p14:creationId xmlns:p14="http://schemas.microsoft.com/office/powerpoint/2010/main" val="733984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en-US"/>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a:p>
        </p:txBody>
      </p:sp>
      <p:sp>
        <p:nvSpPr>
          <p:cNvPr id="4" name="Dátum helye 3"/>
          <p:cNvSpPr>
            <a:spLocks noGrp="1"/>
          </p:cNvSpPr>
          <p:nvPr>
            <p:ph type="dt" sz="half" idx="10"/>
          </p:nvPr>
        </p:nvSpPr>
        <p:spPr/>
        <p:txBody>
          <a:bodyPr/>
          <a:lstStyle/>
          <a:p>
            <a:fld id="{A1C17EAC-1687-4B94-B095-04356E242775}" type="datetimeFigureOut">
              <a:rPr lang="en-US" smtClean="0"/>
              <a:t>4/24/2021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F6A73B73-5F1C-463E-BC63-1964A0EC2D04}" type="slidenum">
              <a:rPr lang="en-US" smtClean="0"/>
              <a:t>‹#›</a:t>
            </a:fld>
            <a:endParaRPr lang="en-US"/>
          </a:p>
        </p:txBody>
      </p:sp>
    </p:spTree>
    <p:extLst>
      <p:ext uri="{BB962C8B-B14F-4D97-AF65-F5344CB8AC3E}">
        <p14:creationId xmlns:p14="http://schemas.microsoft.com/office/powerpoint/2010/main" val="58231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526"/>
        <p:cNvGrpSpPr/>
        <p:nvPr/>
      </p:nvGrpSpPr>
      <p:grpSpPr>
        <a:xfrm>
          <a:off x="0" y="0"/>
          <a:ext cx="0" cy="0"/>
          <a:chOff x="0" y="0"/>
          <a:chExt cx="0" cy="0"/>
        </a:xfrm>
      </p:grpSpPr>
      <p:pic>
        <p:nvPicPr>
          <p:cNvPr id="519" name="Picture 518" descr="A picture containing food&#10;&#10;Description automatically generated">
            <a:extLst>
              <a:ext uri="{FF2B5EF4-FFF2-40B4-BE49-F238E27FC236}">
                <a16:creationId xmlns:a16="http://schemas.microsoft.com/office/drawing/2014/main" id="{7EFE8521-BF8C-4ACE-AAB2-FC5EA89368D1}"/>
              </a:ext>
            </a:extLst>
          </p:cNvPr>
          <p:cNvPicPr>
            <a:picLocks noChangeAspect="1"/>
          </p:cNvPicPr>
          <p:nvPr/>
        </p:nvPicPr>
        <p:blipFill rotWithShape="1">
          <a:blip r:embed="rId2"/>
          <a:srcRect l="1032" t="36834" r="41420" b="33101"/>
          <a:stretch/>
        </p:blipFill>
        <p:spPr>
          <a:xfrm rot="720000" flipV="1">
            <a:off x="5459465" y="-677329"/>
            <a:ext cx="7341683" cy="8494808"/>
          </a:xfrm>
          <a:prstGeom prst="rect">
            <a:avLst/>
          </a:prstGeom>
        </p:spPr>
      </p:pic>
      <p:sp>
        <p:nvSpPr>
          <p:cNvPr id="527" name="Google Shape;527;p3"/>
          <p:cNvSpPr txBox="1">
            <a:spLocks noGrp="1"/>
          </p:cNvSpPr>
          <p:nvPr>
            <p:ph type="ctrTitle"/>
          </p:nvPr>
        </p:nvSpPr>
        <p:spPr>
          <a:xfrm>
            <a:off x="914401" y="3838333"/>
            <a:ext cx="5621079"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hu-HU" smtClean="0"/>
              <a:t>Mintacím szerkesztése</a:t>
            </a:r>
            <a:endParaRPr dirty="0"/>
          </a:p>
        </p:txBody>
      </p:sp>
      <p:sp>
        <p:nvSpPr>
          <p:cNvPr id="528" name="Google Shape;528;p3"/>
          <p:cNvSpPr txBox="1">
            <a:spLocks noGrp="1"/>
          </p:cNvSpPr>
          <p:nvPr>
            <p:ph type="subTitle" idx="1"/>
          </p:nvPr>
        </p:nvSpPr>
        <p:spPr>
          <a:xfrm>
            <a:off x="914401" y="5310740"/>
            <a:ext cx="5621079"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rPr lang="hu-HU" smtClean="0"/>
              <a:t>Kattintson ide az alcím mintájának szerkesztéséhez</a:t>
            </a:r>
            <a:endParaRPr/>
          </a:p>
        </p:txBody>
      </p:sp>
    </p:spTree>
    <p:extLst>
      <p:ext uri="{BB962C8B-B14F-4D97-AF65-F5344CB8AC3E}">
        <p14:creationId xmlns:p14="http://schemas.microsoft.com/office/powerpoint/2010/main" val="271636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3"/>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704767" y="986067"/>
            <a:ext cx="5708000" cy="492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chemeClr val="lt1"/>
              </a:buClr>
              <a:buSzPts val="3000"/>
              <a:buChar char="▪"/>
              <a:defRPr sz="4000" i="1">
                <a:solidFill>
                  <a:schemeClr val="lt1"/>
                </a:solidFill>
              </a:defRPr>
            </a:lvl1pPr>
            <a:lvl2pPr marL="1219170" lvl="1" indent="-558786" rtl="0">
              <a:spcBef>
                <a:spcPts val="0"/>
              </a:spcBef>
              <a:spcAft>
                <a:spcPts val="0"/>
              </a:spcAft>
              <a:buClr>
                <a:schemeClr val="lt1"/>
              </a:buClr>
              <a:buSzPts val="3000"/>
              <a:buChar char="▫"/>
              <a:defRPr sz="4000" i="1">
                <a:solidFill>
                  <a:schemeClr val="lt1"/>
                </a:solidFill>
              </a:defRPr>
            </a:lvl2pPr>
            <a:lvl3pPr marL="1828754" lvl="2" indent="-558786" rtl="0">
              <a:spcBef>
                <a:spcPts val="0"/>
              </a:spcBef>
              <a:spcAft>
                <a:spcPts val="0"/>
              </a:spcAft>
              <a:buClr>
                <a:schemeClr val="lt1"/>
              </a:buClr>
              <a:buSzPts val="3000"/>
              <a:buChar char="▫"/>
              <a:defRPr sz="4000" i="1">
                <a:solidFill>
                  <a:schemeClr val="lt1"/>
                </a:solidFill>
              </a:defRPr>
            </a:lvl3pPr>
            <a:lvl4pPr marL="2438339" lvl="3" indent="-558786" rtl="0">
              <a:spcBef>
                <a:spcPts val="0"/>
              </a:spcBef>
              <a:spcAft>
                <a:spcPts val="0"/>
              </a:spcAft>
              <a:buClr>
                <a:schemeClr val="lt1"/>
              </a:buClr>
              <a:buSzPts val="3000"/>
              <a:buChar char="▫"/>
              <a:defRPr sz="4000" i="1">
                <a:solidFill>
                  <a:schemeClr val="lt1"/>
                </a:solidFill>
              </a:defRPr>
            </a:lvl4pPr>
            <a:lvl5pPr marL="3047924" lvl="4" indent="-558786" rtl="0">
              <a:spcBef>
                <a:spcPts val="0"/>
              </a:spcBef>
              <a:spcAft>
                <a:spcPts val="0"/>
              </a:spcAft>
              <a:buClr>
                <a:schemeClr val="lt1"/>
              </a:buClr>
              <a:buSzPts val="3000"/>
              <a:buChar char="▫"/>
              <a:defRPr sz="4000" i="1">
                <a:solidFill>
                  <a:schemeClr val="lt1"/>
                </a:solidFill>
              </a:defRPr>
            </a:lvl5pPr>
            <a:lvl6pPr marL="3657509" lvl="5" indent="-558786" rtl="0">
              <a:spcBef>
                <a:spcPts val="0"/>
              </a:spcBef>
              <a:spcAft>
                <a:spcPts val="0"/>
              </a:spcAft>
              <a:buClr>
                <a:schemeClr val="lt1"/>
              </a:buClr>
              <a:buSzPts val="3000"/>
              <a:buChar char="▫"/>
              <a:defRPr sz="4000" i="1">
                <a:solidFill>
                  <a:schemeClr val="lt1"/>
                </a:solidFill>
              </a:defRPr>
            </a:lvl6pPr>
            <a:lvl7pPr marL="4267093" lvl="6" indent="-558786" rtl="0">
              <a:spcBef>
                <a:spcPts val="0"/>
              </a:spcBef>
              <a:spcAft>
                <a:spcPts val="0"/>
              </a:spcAft>
              <a:buClr>
                <a:schemeClr val="lt1"/>
              </a:buClr>
              <a:buSzPts val="3000"/>
              <a:buChar char="●"/>
              <a:defRPr sz="4000" i="1">
                <a:solidFill>
                  <a:schemeClr val="lt1"/>
                </a:solidFill>
              </a:defRPr>
            </a:lvl7pPr>
            <a:lvl8pPr marL="4876678" lvl="7" indent="-558786" rtl="0">
              <a:spcBef>
                <a:spcPts val="0"/>
              </a:spcBef>
              <a:spcAft>
                <a:spcPts val="0"/>
              </a:spcAft>
              <a:buClr>
                <a:schemeClr val="lt1"/>
              </a:buClr>
              <a:buSzPts val="3000"/>
              <a:buChar char="○"/>
              <a:defRPr sz="4000" i="1">
                <a:solidFill>
                  <a:schemeClr val="lt1"/>
                </a:solidFill>
              </a:defRPr>
            </a:lvl8pPr>
            <a:lvl9pPr marL="5486263" lvl="8" indent="-558786">
              <a:spcBef>
                <a:spcPts val="0"/>
              </a:spcBef>
              <a:spcAft>
                <a:spcPts val="0"/>
              </a:spcAft>
              <a:buClr>
                <a:schemeClr val="lt1"/>
              </a:buClr>
              <a:buSzPts val="3000"/>
              <a:buChar char="■"/>
              <a:defRPr sz="4000" i="1">
                <a:solidFill>
                  <a:schemeClr val="lt1"/>
                </a:solidFill>
              </a:defRPr>
            </a:lvl9pPr>
          </a:lstStyle>
          <a:p>
            <a:pPr lvl="0"/>
            <a:r>
              <a:rPr lang="hu-HU" smtClean="0"/>
              <a:t>Mintaszöveg szerkesztése</a:t>
            </a:r>
          </a:p>
        </p:txBody>
      </p:sp>
      <p:sp>
        <p:nvSpPr>
          <p:cNvPr id="1046" name="Google Shape;1046;p4"/>
          <p:cNvSpPr txBox="1"/>
          <p:nvPr/>
        </p:nvSpPr>
        <p:spPr>
          <a:xfrm>
            <a:off x="879900" y="552100"/>
            <a:ext cx="10032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a:solidFill>
                  <a:schemeClr val="accent1"/>
                </a:solidFill>
                <a:latin typeface="Dosis"/>
                <a:ea typeface="Dosis"/>
                <a:cs typeface="Dosis"/>
                <a:sym typeface="Dosis"/>
              </a:rPr>
              <a:t>“</a:t>
            </a:r>
            <a:endParaRPr sz="16000">
              <a:solidFill>
                <a:schemeClr val="accent1"/>
              </a:solidFill>
              <a:latin typeface="Dosis"/>
              <a:ea typeface="Dosis"/>
              <a:cs typeface="Dosis"/>
              <a:sym typeface="Dosis"/>
            </a:endParaRPr>
          </a:p>
        </p:txBody>
      </p:sp>
      <p:sp>
        <p:nvSpPr>
          <p:cNvPr id="1047" name="Google Shape;1047;p4"/>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294279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p:cSld name="Title + 1 column">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957733" y="446500"/>
            <a:ext cx="9014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hu-HU" smtClean="0"/>
              <a:t>Mintacím szerkesztése</a:t>
            </a:r>
            <a:endParaRPr/>
          </a:p>
        </p:txBody>
      </p:sp>
      <p:sp>
        <p:nvSpPr>
          <p:cNvPr id="1565" name="Google Shape;1565;p5"/>
          <p:cNvSpPr txBox="1">
            <a:spLocks noGrp="1"/>
          </p:cNvSpPr>
          <p:nvPr>
            <p:ph type="body" idx="1"/>
          </p:nvPr>
        </p:nvSpPr>
        <p:spPr>
          <a:xfrm>
            <a:off x="957733" y="1772067"/>
            <a:ext cx="9014800" cy="39740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hu-HU" smtClean="0"/>
              <a:t>Mintaszöveg szerkesztése</a:t>
            </a:r>
          </a:p>
        </p:txBody>
      </p:sp>
      <p:sp>
        <p:nvSpPr>
          <p:cNvPr id="1840" name="Google Shape;1840;p5"/>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
        <p:nvSpPr>
          <p:cNvPr id="279" name="TextBox 278">
            <a:extLst>
              <a:ext uri="{FF2B5EF4-FFF2-40B4-BE49-F238E27FC236}">
                <a16:creationId xmlns:a16="http://schemas.microsoft.com/office/drawing/2014/main" id="{1D599D28-1A58-43F5-AE65-248C01ECE97C}"/>
              </a:ext>
            </a:extLst>
          </p:cNvPr>
          <p:cNvSpPr txBox="1"/>
          <p:nvPr/>
        </p:nvSpPr>
        <p:spPr>
          <a:xfrm>
            <a:off x="853642" y="6293601"/>
            <a:ext cx="9118892" cy="379656"/>
          </a:xfrm>
          <a:prstGeom prst="rect">
            <a:avLst/>
          </a:prstGeom>
          <a:noFill/>
        </p:spPr>
        <p:txBody>
          <a:bodyPr wrap="square" rtlCol="0">
            <a:spAutoFit/>
          </a:bodyPr>
          <a:lstStyle/>
          <a:p>
            <a:endParaRPr lang="hu-HU" sz="1867" dirty="0"/>
          </a:p>
        </p:txBody>
      </p:sp>
    </p:spTree>
    <p:extLst>
      <p:ext uri="{BB962C8B-B14F-4D97-AF65-F5344CB8AC3E}">
        <p14:creationId xmlns:p14="http://schemas.microsoft.com/office/powerpoint/2010/main" val="86069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957733" y="446500"/>
            <a:ext cx="9014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hu-HU" smtClean="0"/>
              <a:t>Mintacím szerkesztése</a:t>
            </a:r>
            <a:endParaRPr dirty="0"/>
          </a:p>
        </p:txBody>
      </p:sp>
      <p:sp>
        <p:nvSpPr>
          <p:cNvPr id="1843" name="Google Shape;1843;p6"/>
          <p:cNvSpPr txBox="1">
            <a:spLocks noGrp="1"/>
          </p:cNvSpPr>
          <p:nvPr>
            <p:ph type="body" idx="1"/>
          </p:nvPr>
        </p:nvSpPr>
        <p:spPr>
          <a:xfrm>
            <a:off x="957733" y="1810867"/>
            <a:ext cx="4323200" cy="4116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hu-HU" smtClean="0"/>
              <a:t>Mintaszöveg szerkesztése</a:t>
            </a:r>
          </a:p>
        </p:txBody>
      </p:sp>
      <p:sp>
        <p:nvSpPr>
          <p:cNvPr id="1844" name="Google Shape;1844;p6"/>
          <p:cNvSpPr txBox="1">
            <a:spLocks noGrp="1"/>
          </p:cNvSpPr>
          <p:nvPr>
            <p:ph type="body" idx="2"/>
          </p:nvPr>
        </p:nvSpPr>
        <p:spPr>
          <a:xfrm>
            <a:off x="5541428" y="1810867"/>
            <a:ext cx="4323200" cy="4116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hu-HU" smtClean="0"/>
              <a:t>Mintaszöveg szerkesztése</a:t>
            </a:r>
          </a:p>
        </p:txBody>
      </p:sp>
      <p:sp>
        <p:nvSpPr>
          <p:cNvPr id="1845" name="Google Shape;1845;p6"/>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
        <p:nvSpPr>
          <p:cNvPr id="280" name="TextBox 279">
            <a:extLst>
              <a:ext uri="{FF2B5EF4-FFF2-40B4-BE49-F238E27FC236}">
                <a16:creationId xmlns:a16="http://schemas.microsoft.com/office/drawing/2014/main" id="{A15A4A6A-2381-4D2C-8C96-89CDAD868E77}"/>
              </a:ext>
            </a:extLst>
          </p:cNvPr>
          <p:cNvSpPr txBox="1"/>
          <p:nvPr/>
        </p:nvSpPr>
        <p:spPr>
          <a:xfrm>
            <a:off x="853642" y="6293601"/>
            <a:ext cx="9118892" cy="379656"/>
          </a:xfrm>
          <a:prstGeom prst="rect">
            <a:avLst/>
          </a:prstGeom>
          <a:noFill/>
        </p:spPr>
        <p:txBody>
          <a:bodyPr wrap="square" rtlCol="0">
            <a:spAutoFit/>
          </a:bodyPr>
          <a:lstStyle/>
          <a:p>
            <a:endParaRPr lang="hu-HU" sz="1867" dirty="0"/>
          </a:p>
        </p:txBody>
      </p:sp>
    </p:spTree>
    <p:extLst>
      <p:ext uri="{BB962C8B-B14F-4D97-AF65-F5344CB8AC3E}">
        <p14:creationId xmlns:p14="http://schemas.microsoft.com/office/powerpoint/2010/main" val="119700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957733" y="446500"/>
            <a:ext cx="9014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hu-HU" smtClean="0"/>
              <a:t>Mintacím szerkesztése</a:t>
            </a:r>
            <a:endParaRPr dirty="0"/>
          </a:p>
        </p:txBody>
      </p:sp>
      <p:sp>
        <p:nvSpPr>
          <p:cNvPr id="2122" name="Google Shape;2122;p7"/>
          <p:cNvSpPr txBox="1">
            <a:spLocks noGrp="1"/>
          </p:cNvSpPr>
          <p:nvPr>
            <p:ph type="body" idx="1"/>
          </p:nvPr>
        </p:nvSpPr>
        <p:spPr>
          <a:xfrm>
            <a:off x="957733" y="1801300"/>
            <a:ext cx="2905600" cy="4125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hu-HU" smtClean="0"/>
              <a:t>Mintaszöveg szerkesztése</a:t>
            </a:r>
          </a:p>
        </p:txBody>
      </p:sp>
      <p:sp>
        <p:nvSpPr>
          <p:cNvPr id="2123" name="Google Shape;2123;p7"/>
          <p:cNvSpPr txBox="1">
            <a:spLocks noGrp="1"/>
          </p:cNvSpPr>
          <p:nvPr>
            <p:ph type="body" idx="2"/>
          </p:nvPr>
        </p:nvSpPr>
        <p:spPr>
          <a:xfrm>
            <a:off x="4012351" y="1801300"/>
            <a:ext cx="2905600" cy="4125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hu-HU" smtClean="0"/>
              <a:t>Mintaszöveg szerkesztése</a:t>
            </a:r>
          </a:p>
        </p:txBody>
      </p:sp>
      <p:sp>
        <p:nvSpPr>
          <p:cNvPr id="2124" name="Google Shape;2124;p7"/>
          <p:cNvSpPr txBox="1">
            <a:spLocks noGrp="1"/>
          </p:cNvSpPr>
          <p:nvPr>
            <p:ph type="body" idx="3"/>
          </p:nvPr>
        </p:nvSpPr>
        <p:spPr>
          <a:xfrm>
            <a:off x="7066968" y="1801300"/>
            <a:ext cx="2905600" cy="4125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hu-HU" smtClean="0"/>
              <a:t>Mintaszöveg szerkesztése</a:t>
            </a:r>
          </a:p>
        </p:txBody>
      </p:sp>
      <p:sp>
        <p:nvSpPr>
          <p:cNvPr id="2125" name="Google Shape;2125;p7"/>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
        <p:nvSpPr>
          <p:cNvPr id="281" name="TextBox 280">
            <a:extLst>
              <a:ext uri="{FF2B5EF4-FFF2-40B4-BE49-F238E27FC236}">
                <a16:creationId xmlns:a16="http://schemas.microsoft.com/office/drawing/2014/main" id="{BE30C6AB-D10C-45C3-8C88-EB589A014C6C}"/>
              </a:ext>
            </a:extLst>
          </p:cNvPr>
          <p:cNvSpPr txBox="1"/>
          <p:nvPr/>
        </p:nvSpPr>
        <p:spPr>
          <a:xfrm>
            <a:off x="853642" y="6293601"/>
            <a:ext cx="9118892" cy="379656"/>
          </a:xfrm>
          <a:prstGeom prst="rect">
            <a:avLst/>
          </a:prstGeom>
          <a:noFill/>
        </p:spPr>
        <p:txBody>
          <a:bodyPr wrap="square" rtlCol="0">
            <a:spAutoFit/>
          </a:bodyPr>
          <a:lstStyle/>
          <a:p>
            <a:endParaRPr lang="hu-HU" sz="1867" dirty="0"/>
          </a:p>
        </p:txBody>
      </p:sp>
    </p:spTree>
    <p:extLst>
      <p:ext uri="{BB962C8B-B14F-4D97-AF65-F5344CB8AC3E}">
        <p14:creationId xmlns:p14="http://schemas.microsoft.com/office/powerpoint/2010/main" val="249965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957733" y="588273"/>
            <a:ext cx="9014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hu-HU" smtClean="0"/>
              <a:t>Mintacím szerkesztése</a:t>
            </a:r>
            <a:endParaRPr dirty="0"/>
          </a:p>
        </p:txBody>
      </p:sp>
      <p:sp>
        <p:nvSpPr>
          <p:cNvPr id="2402" name="Google Shape;2402;p8"/>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110275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77"/>
        <p:cNvGrpSpPr/>
        <p:nvPr/>
      </p:nvGrpSpPr>
      <p:grpSpPr>
        <a:xfrm>
          <a:off x="0" y="0"/>
          <a:ext cx="0" cy="0"/>
          <a:chOff x="0" y="0"/>
          <a:chExt cx="0" cy="0"/>
        </a:xfrm>
      </p:grpSpPr>
      <p:sp>
        <p:nvSpPr>
          <p:cNvPr id="2678" name="Google Shape;2678;p9"/>
          <p:cNvSpPr txBox="1">
            <a:spLocks noGrp="1"/>
          </p:cNvSpPr>
          <p:nvPr>
            <p:ph type="body" idx="1"/>
          </p:nvPr>
        </p:nvSpPr>
        <p:spPr>
          <a:xfrm>
            <a:off x="833233" y="5570267"/>
            <a:ext cx="90124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SzPts val="1800"/>
              <a:buNone/>
              <a:defRPr sz="2400"/>
            </a:lvl1pPr>
          </a:lstStyle>
          <a:p>
            <a:pPr lvl="0"/>
            <a:r>
              <a:rPr lang="hu-HU" smtClean="0"/>
              <a:t>Mintaszöveg szerkesztése</a:t>
            </a:r>
          </a:p>
        </p:txBody>
      </p:sp>
      <p:sp>
        <p:nvSpPr>
          <p:cNvPr id="2679" name="Google Shape;2679;p9"/>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138778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sp>
        <p:nvSpPr>
          <p:cNvPr id="2955" name="Google Shape;2955;p10"/>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F6A73B73-5F1C-463E-BC63-1964A0EC2D04}" type="slidenum">
              <a:rPr lang="en-US" smtClean="0"/>
              <a:t>‹#›</a:t>
            </a:fld>
            <a:endParaRPr lang="en-US"/>
          </a:p>
        </p:txBody>
      </p:sp>
    </p:spTree>
    <p:extLst>
      <p:ext uri="{BB962C8B-B14F-4D97-AF65-F5344CB8AC3E}">
        <p14:creationId xmlns:p14="http://schemas.microsoft.com/office/powerpoint/2010/main" val="357698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DD132A70-46FE-4C7B-8744-3D9182F1A7EA}"/>
              </a:ext>
            </a:extLst>
          </p:cNvPr>
          <p:cNvPicPr>
            <a:picLocks noChangeAspect="1"/>
          </p:cNvPicPr>
          <p:nvPr/>
        </p:nvPicPr>
        <p:blipFill rotWithShape="1">
          <a:blip r:embed="rId15"/>
          <a:srcRect l="327" t="36933" r="66233" b="36096"/>
          <a:stretch/>
        </p:blipFill>
        <p:spPr>
          <a:xfrm rot="720000" flipV="1">
            <a:off x="9133712" y="-178499"/>
            <a:ext cx="4266080" cy="7620625"/>
          </a:xfrm>
          <a:prstGeom prst="rect">
            <a:avLst/>
          </a:prstGeom>
          <a:ln>
            <a:noFill/>
          </a:ln>
          <a:effectLst>
            <a:softEdge rad="112500"/>
          </a:effectLst>
        </p:spPr>
      </p:pic>
      <p:sp>
        <p:nvSpPr>
          <p:cNvPr id="6" name="Google Shape;6;p1"/>
          <p:cNvSpPr txBox="1">
            <a:spLocks noGrp="1"/>
          </p:cNvSpPr>
          <p:nvPr>
            <p:ph type="title"/>
          </p:nvPr>
        </p:nvSpPr>
        <p:spPr>
          <a:xfrm>
            <a:off x="957733" y="446500"/>
            <a:ext cx="9014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1pPr>
            <a:lvl2pPr lvl="1">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2pPr>
            <a:lvl3pPr lvl="2">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3pPr>
            <a:lvl4pPr lvl="3">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4pPr>
            <a:lvl5pPr lvl="4">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5pPr>
            <a:lvl6pPr lvl="5">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6pPr>
            <a:lvl7pPr lvl="6">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7pPr>
            <a:lvl8pPr lvl="7">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8pPr>
            <a:lvl9pPr lvl="8">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9pPr>
          </a:lstStyle>
          <a:p>
            <a:endParaRPr dirty="0"/>
          </a:p>
        </p:txBody>
      </p:sp>
      <p:sp>
        <p:nvSpPr>
          <p:cNvPr id="7" name="Google Shape;7;p1"/>
          <p:cNvSpPr txBox="1">
            <a:spLocks noGrp="1"/>
          </p:cNvSpPr>
          <p:nvPr>
            <p:ph type="body" idx="1"/>
          </p:nvPr>
        </p:nvSpPr>
        <p:spPr>
          <a:xfrm>
            <a:off x="957733" y="1772067"/>
            <a:ext cx="9014800" cy="3974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1pPr>
            <a:lvl2pPr marL="914400" lvl="1"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9pPr>
          </a:lstStyle>
          <a:p>
            <a:endParaRPr dirty="0"/>
          </a:p>
        </p:txBody>
      </p:sp>
      <p:sp>
        <p:nvSpPr>
          <p:cNvPr id="8" name="Google Shape;8;p1"/>
          <p:cNvSpPr txBox="1">
            <a:spLocks noGrp="1"/>
          </p:cNvSpPr>
          <p:nvPr>
            <p:ph type="sldNum" idx="12"/>
          </p:nvPr>
        </p:nvSpPr>
        <p:spPr>
          <a:xfrm>
            <a:off x="122041" y="6293601"/>
            <a:ext cx="731600" cy="524800"/>
          </a:xfrm>
          <a:prstGeom prst="rect">
            <a:avLst/>
          </a:prstGeom>
          <a:noFill/>
          <a:ln>
            <a:noFill/>
          </a:ln>
        </p:spPr>
        <p:txBody>
          <a:bodyPr spcFirstLastPara="1" wrap="square" lIns="91425" tIns="91425" rIns="91425" bIns="91425" anchor="ctr" anchorCtr="0">
            <a:noAutofit/>
          </a:bodyPr>
          <a:lstStyle>
            <a:lvl1pPr lvl="0">
              <a:buNone/>
              <a:defRPr sz="1600">
                <a:solidFill>
                  <a:schemeClr val="dk2"/>
                </a:solidFill>
                <a:latin typeface="Dosis ExtraLight"/>
                <a:ea typeface="Dosis ExtraLight"/>
                <a:cs typeface="Dosis ExtraLight"/>
                <a:sym typeface="Dosis ExtraLight"/>
              </a:defRPr>
            </a:lvl1pPr>
            <a:lvl2pPr lvl="1">
              <a:buNone/>
              <a:defRPr sz="1600">
                <a:solidFill>
                  <a:schemeClr val="dk2"/>
                </a:solidFill>
                <a:latin typeface="Dosis ExtraLight"/>
                <a:ea typeface="Dosis ExtraLight"/>
                <a:cs typeface="Dosis ExtraLight"/>
                <a:sym typeface="Dosis ExtraLight"/>
              </a:defRPr>
            </a:lvl2pPr>
            <a:lvl3pPr lvl="2">
              <a:buNone/>
              <a:defRPr sz="1600">
                <a:solidFill>
                  <a:schemeClr val="dk2"/>
                </a:solidFill>
                <a:latin typeface="Dosis ExtraLight"/>
                <a:ea typeface="Dosis ExtraLight"/>
                <a:cs typeface="Dosis ExtraLight"/>
                <a:sym typeface="Dosis ExtraLight"/>
              </a:defRPr>
            </a:lvl3pPr>
            <a:lvl4pPr lvl="3">
              <a:buNone/>
              <a:defRPr sz="1600">
                <a:solidFill>
                  <a:schemeClr val="dk2"/>
                </a:solidFill>
                <a:latin typeface="Dosis ExtraLight"/>
                <a:ea typeface="Dosis ExtraLight"/>
                <a:cs typeface="Dosis ExtraLight"/>
                <a:sym typeface="Dosis ExtraLight"/>
              </a:defRPr>
            </a:lvl4pPr>
            <a:lvl5pPr lvl="4">
              <a:buNone/>
              <a:defRPr sz="1600">
                <a:solidFill>
                  <a:schemeClr val="dk2"/>
                </a:solidFill>
                <a:latin typeface="Dosis ExtraLight"/>
                <a:ea typeface="Dosis ExtraLight"/>
                <a:cs typeface="Dosis ExtraLight"/>
                <a:sym typeface="Dosis ExtraLight"/>
              </a:defRPr>
            </a:lvl5pPr>
            <a:lvl6pPr lvl="5">
              <a:buNone/>
              <a:defRPr sz="1600">
                <a:solidFill>
                  <a:schemeClr val="dk2"/>
                </a:solidFill>
                <a:latin typeface="Dosis ExtraLight"/>
                <a:ea typeface="Dosis ExtraLight"/>
                <a:cs typeface="Dosis ExtraLight"/>
                <a:sym typeface="Dosis ExtraLight"/>
              </a:defRPr>
            </a:lvl6pPr>
            <a:lvl7pPr lvl="6">
              <a:buNone/>
              <a:defRPr sz="1600">
                <a:solidFill>
                  <a:schemeClr val="dk2"/>
                </a:solidFill>
                <a:latin typeface="Dosis ExtraLight"/>
                <a:ea typeface="Dosis ExtraLight"/>
                <a:cs typeface="Dosis ExtraLight"/>
                <a:sym typeface="Dosis ExtraLight"/>
              </a:defRPr>
            </a:lvl7pPr>
            <a:lvl8pPr lvl="7">
              <a:buNone/>
              <a:defRPr sz="1600">
                <a:solidFill>
                  <a:schemeClr val="dk2"/>
                </a:solidFill>
                <a:latin typeface="Dosis ExtraLight"/>
                <a:ea typeface="Dosis ExtraLight"/>
                <a:cs typeface="Dosis ExtraLight"/>
                <a:sym typeface="Dosis ExtraLight"/>
              </a:defRPr>
            </a:lvl8pPr>
            <a:lvl9pPr lvl="8">
              <a:buNone/>
              <a:defRPr sz="1600">
                <a:solidFill>
                  <a:schemeClr val="dk2"/>
                </a:solidFill>
                <a:latin typeface="Dosis ExtraLight"/>
                <a:ea typeface="Dosis ExtraLight"/>
                <a:cs typeface="Dosis ExtraLight"/>
                <a:sym typeface="Dosis ExtraLight"/>
              </a:defRPr>
            </a:lvl9pPr>
          </a:lstStyle>
          <a:p>
            <a:fld id="{F6A73B73-5F1C-463E-BC63-1964A0EC2D04}" type="slidenum">
              <a:rPr lang="en-US" smtClean="0"/>
              <a:t>‹#›</a:t>
            </a:fld>
            <a:endParaRPr lang="en-US"/>
          </a:p>
        </p:txBody>
      </p:sp>
      <p:sp>
        <p:nvSpPr>
          <p:cNvPr id="11" name="TextBox 10">
            <a:extLst>
              <a:ext uri="{FF2B5EF4-FFF2-40B4-BE49-F238E27FC236}">
                <a16:creationId xmlns:a16="http://schemas.microsoft.com/office/drawing/2014/main" id="{62967BFC-5E0E-4C59-9BC1-B37CD5B7D766}"/>
              </a:ext>
            </a:extLst>
          </p:cNvPr>
          <p:cNvSpPr txBox="1"/>
          <p:nvPr/>
        </p:nvSpPr>
        <p:spPr>
          <a:xfrm>
            <a:off x="853642" y="6293601"/>
            <a:ext cx="9118892" cy="379656"/>
          </a:xfrm>
          <a:prstGeom prst="rect">
            <a:avLst/>
          </a:prstGeom>
          <a:noFill/>
        </p:spPr>
        <p:txBody>
          <a:bodyPr wrap="square" rtlCol="0">
            <a:spAutoFit/>
          </a:bodyPr>
          <a:lstStyle/>
          <a:p>
            <a:endParaRPr lang="hu-HU" sz="1867" dirty="0"/>
          </a:p>
        </p:txBody>
      </p:sp>
    </p:spTree>
    <p:extLst>
      <p:ext uri="{BB962C8B-B14F-4D97-AF65-F5344CB8AC3E}">
        <p14:creationId xmlns:p14="http://schemas.microsoft.com/office/powerpoint/2010/main" val="33590614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idx="4294967295"/>
          </p:nvPr>
        </p:nvSpPr>
        <p:spPr>
          <a:xfrm>
            <a:off x="367553" y="-124479"/>
            <a:ext cx="9144000" cy="2387600"/>
          </a:xfrm>
        </p:spPr>
        <p:txBody>
          <a:bodyPr/>
          <a:lstStyle/>
          <a:p>
            <a:r>
              <a:rPr lang="hu-HU" sz="4800" dirty="0" err="1" smtClean="0">
                <a:solidFill>
                  <a:schemeClr val="accent2">
                    <a:lumMod val="20000"/>
                    <a:lumOff val="80000"/>
                  </a:schemeClr>
                </a:solidFill>
              </a:rPr>
              <a:t>Applied</a:t>
            </a:r>
            <a:r>
              <a:rPr lang="hu-HU" sz="4800" dirty="0" smtClean="0">
                <a:solidFill>
                  <a:schemeClr val="accent2">
                    <a:lumMod val="20000"/>
                    <a:lumOff val="80000"/>
                  </a:schemeClr>
                </a:solidFill>
              </a:rPr>
              <a:t> </a:t>
            </a:r>
            <a:r>
              <a:rPr lang="hu-HU" sz="4800" dirty="0" err="1" smtClean="0">
                <a:solidFill>
                  <a:schemeClr val="accent2">
                    <a:lumMod val="20000"/>
                    <a:lumOff val="80000"/>
                  </a:schemeClr>
                </a:solidFill>
              </a:rPr>
              <a:t>network</a:t>
            </a:r>
            <a:r>
              <a:rPr lang="hu-HU" sz="4800" dirty="0" smtClean="0">
                <a:solidFill>
                  <a:schemeClr val="accent2">
                    <a:lumMod val="20000"/>
                    <a:lumOff val="80000"/>
                  </a:schemeClr>
                </a:solidFill>
              </a:rPr>
              <a:t> </a:t>
            </a:r>
            <a:r>
              <a:rPr lang="hu-HU" sz="4800" dirty="0" err="1" smtClean="0">
                <a:solidFill>
                  <a:schemeClr val="accent2">
                    <a:lumMod val="20000"/>
                    <a:lumOff val="80000"/>
                  </a:schemeClr>
                </a:solidFill>
              </a:rPr>
              <a:t>science</a:t>
            </a:r>
            <a:r>
              <a:rPr lang="hu-HU" sz="4800" dirty="0" smtClean="0">
                <a:solidFill>
                  <a:schemeClr val="accent2">
                    <a:lumMod val="20000"/>
                    <a:lumOff val="80000"/>
                  </a:schemeClr>
                </a:solidFill>
              </a:rPr>
              <a:t> </a:t>
            </a:r>
            <a:br>
              <a:rPr lang="hu-HU" sz="4800" dirty="0" smtClean="0">
                <a:solidFill>
                  <a:schemeClr val="accent2">
                    <a:lumMod val="20000"/>
                    <a:lumOff val="80000"/>
                  </a:schemeClr>
                </a:solidFill>
              </a:rPr>
            </a:br>
            <a:r>
              <a:rPr lang="hu-HU" sz="4800" dirty="0" smtClean="0">
                <a:solidFill>
                  <a:schemeClr val="accent2">
                    <a:lumMod val="20000"/>
                    <a:lumOff val="80000"/>
                  </a:schemeClr>
                </a:solidFill>
              </a:rPr>
              <a:t>in </a:t>
            </a:r>
            <a:r>
              <a:rPr lang="hu-HU" sz="4800" dirty="0" err="1" smtClean="0">
                <a:solidFill>
                  <a:schemeClr val="accent2">
                    <a:lumMod val="20000"/>
                    <a:lumOff val="80000"/>
                  </a:schemeClr>
                </a:solidFill>
              </a:rPr>
              <a:t>cancer</a:t>
            </a:r>
            <a:r>
              <a:rPr lang="hu-HU" sz="4800" dirty="0" smtClean="0">
                <a:solidFill>
                  <a:schemeClr val="accent2">
                    <a:lumMod val="20000"/>
                    <a:lumOff val="80000"/>
                  </a:schemeClr>
                </a:solidFill>
              </a:rPr>
              <a:t> </a:t>
            </a:r>
            <a:r>
              <a:rPr lang="hu-HU" sz="4800" dirty="0" err="1" smtClean="0">
                <a:solidFill>
                  <a:schemeClr val="accent2">
                    <a:lumMod val="20000"/>
                    <a:lumOff val="80000"/>
                  </a:schemeClr>
                </a:solidFill>
              </a:rPr>
              <a:t>research</a:t>
            </a:r>
            <a:endParaRPr lang="en-US" sz="4800" dirty="0">
              <a:solidFill>
                <a:schemeClr val="accent2">
                  <a:lumMod val="20000"/>
                  <a:lumOff val="80000"/>
                </a:schemeClr>
              </a:solidFill>
            </a:endParaRPr>
          </a:p>
        </p:txBody>
      </p:sp>
      <p:sp>
        <p:nvSpPr>
          <p:cNvPr id="3" name="Alcím 2"/>
          <p:cNvSpPr>
            <a:spLocks noGrp="1"/>
          </p:cNvSpPr>
          <p:nvPr>
            <p:ph type="subTitle" idx="4294967295"/>
          </p:nvPr>
        </p:nvSpPr>
        <p:spPr>
          <a:xfrm>
            <a:off x="367553" y="2902791"/>
            <a:ext cx="9144000" cy="1655762"/>
          </a:xfrm>
        </p:spPr>
        <p:txBody>
          <a:bodyPr/>
          <a:lstStyle/>
          <a:p>
            <a:pPr marL="76200" indent="0">
              <a:buNone/>
            </a:pPr>
            <a:r>
              <a:rPr lang="hu-HU" dirty="0" smtClean="0">
                <a:solidFill>
                  <a:schemeClr val="accent1">
                    <a:lumMod val="20000"/>
                    <a:lumOff val="80000"/>
                  </a:schemeClr>
                </a:solidFill>
              </a:rPr>
              <a:t>Borbála Kovács MD., PhD </a:t>
            </a:r>
            <a:r>
              <a:rPr lang="hu-HU" dirty="0" err="1" smtClean="0">
                <a:solidFill>
                  <a:schemeClr val="accent1">
                    <a:lumMod val="20000"/>
                    <a:lumOff val="80000"/>
                  </a:schemeClr>
                </a:solidFill>
              </a:rPr>
              <a:t>student</a:t>
            </a:r>
            <a:endParaRPr lang="hu-HU" dirty="0" smtClean="0">
              <a:solidFill>
                <a:schemeClr val="accent1">
                  <a:lumMod val="20000"/>
                  <a:lumOff val="80000"/>
                </a:schemeClr>
              </a:solidFill>
            </a:endParaRPr>
          </a:p>
          <a:p>
            <a:endParaRPr lang="hu-HU" dirty="0" smtClean="0">
              <a:solidFill>
                <a:schemeClr val="accent1">
                  <a:lumMod val="20000"/>
                  <a:lumOff val="80000"/>
                </a:schemeClr>
              </a:solidFill>
            </a:endParaRPr>
          </a:p>
          <a:p>
            <a:pPr marL="76200" indent="0">
              <a:buNone/>
            </a:pPr>
            <a:r>
              <a:rPr lang="hu-HU" i="1" dirty="0" err="1" smtClean="0">
                <a:solidFill>
                  <a:schemeClr val="accent1">
                    <a:lumMod val="20000"/>
                    <a:lumOff val="80000"/>
                  </a:schemeClr>
                </a:solidFill>
              </a:rPr>
              <a:t>Supervisor</a:t>
            </a:r>
            <a:r>
              <a:rPr lang="hu-HU" i="1" dirty="0" smtClean="0">
                <a:solidFill>
                  <a:schemeClr val="accent1">
                    <a:lumMod val="20000"/>
                    <a:lumOff val="80000"/>
                  </a:schemeClr>
                </a:solidFill>
              </a:rPr>
              <a:t>: Prof. Peter Csermely</a:t>
            </a:r>
            <a:endParaRPr lang="en-US" i="1" dirty="0">
              <a:solidFill>
                <a:schemeClr val="accent1">
                  <a:lumMod val="20000"/>
                  <a:lumOff val="80000"/>
                </a:schemeClr>
              </a:solidFill>
            </a:endParaRPr>
          </a:p>
        </p:txBody>
      </p:sp>
      <p:pic>
        <p:nvPicPr>
          <p:cNvPr id="4" name="Kép 3"/>
          <p:cNvPicPr>
            <a:picLocks noChangeAspect="1"/>
          </p:cNvPicPr>
          <p:nvPr/>
        </p:nvPicPr>
        <p:blipFill>
          <a:blip r:embed="rId2"/>
          <a:stretch>
            <a:fillRect/>
          </a:stretch>
        </p:blipFill>
        <p:spPr>
          <a:xfrm>
            <a:off x="367553" y="5078506"/>
            <a:ext cx="5462526" cy="916372"/>
          </a:xfrm>
          <a:prstGeom prst="rect">
            <a:avLst/>
          </a:prstGeom>
        </p:spPr>
      </p:pic>
    </p:spTree>
    <p:extLst>
      <p:ext uri="{BB962C8B-B14F-4D97-AF65-F5344CB8AC3E}">
        <p14:creationId xmlns:p14="http://schemas.microsoft.com/office/powerpoint/2010/main" val="1016161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3101454" y="-331254"/>
            <a:ext cx="10515600" cy="1325563"/>
          </a:xfrm>
        </p:spPr>
        <p:txBody>
          <a:bodyPr>
            <a:normAutofit/>
          </a:bodyPr>
          <a:lstStyle/>
          <a:p>
            <a:r>
              <a:rPr lang="hu-HU" sz="3200" dirty="0" smtClean="0"/>
              <a:t>Network </a:t>
            </a:r>
            <a:r>
              <a:rPr lang="hu-HU" sz="3200" dirty="0" err="1" smtClean="0"/>
              <a:t>topology</a:t>
            </a:r>
            <a:r>
              <a:rPr lang="hu-HU" sz="3200" dirty="0" smtClean="0"/>
              <a:t> I.</a:t>
            </a:r>
            <a:endParaRPr lang="hu-HU" sz="3200" dirty="0"/>
          </a:p>
        </p:txBody>
      </p:sp>
      <p:sp>
        <p:nvSpPr>
          <p:cNvPr id="3" name="Tartalom helye 2"/>
          <p:cNvSpPr>
            <a:spLocks noGrp="1"/>
          </p:cNvSpPr>
          <p:nvPr>
            <p:ph idx="1"/>
          </p:nvPr>
        </p:nvSpPr>
        <p:spPr>
          <a:xfrm>
            <a:off x="2520780" y="1423666"/>
            <a:ext cx="9596466" cy="2112543"/>
          </a:xfrm>
        </p:spPr>
        <p:txBody>
          <a:bodyPr>
            <a:normAutofit/>
          </a:bodyPr>
          <a:lstStyle/>
          <a:p>
            <a:r>
              <a:rPr lang="hu-HU" sz="1800" dirty="0" err="1" smtClean="0"/>
              <a:t>Small</a:t>
            </a:r>
            <a:r>
              <a:rPr lang="hu-HU" sz="1800" dirty="0" smtClean="0"/>
              <a:t> </a:t>
            </a:r>
            <a:r>
              <a:rPr lang="hu-HU" sz="1800" dirty="0" err="1" smtClean="0"/>
              <a:t>worldness</a:t>
            </a:r>
            <a:r>
              <a:rPr lang="hu-HU" sz="1800" dirty="0" smtClean="0"/>
              <a:t> and </a:t>
            </a:r>
            <a:r>
              <a:rPr lang="hu-HU" sz="1800" dirty="0" err="1" smtClean="0"/>
              <a:t>scale</a:t>
            </a:r>
            <a:r>
              <a:rPr lang="hu-HU" sz="1800" dirty="0" smtClean="0"/>
              <a:t> </a:t>
            </a:r>
            <a:r>
              <a:rPr lang="hu-HU" sz="1800" dirty="0" err="1" smtClean="0"/>
              <a:t>freeness</a:t>
            </a:r>
            <a:endParaRPr lang="hu-HU" sz="1800" dirty="0" smtClean="0"/>
          </a:p>
          <a:p>
            <a:endParaRPr lang="hu-HU" dirty="0"/>
          </a:p>
        </p:txBody>
      </p:sp>
      <p:grpSp>
        <p:nvGrpSpPr>
          <p:cNvPr id="6" name="Group 4"/>
          <p:cNvGrpSpPr>
            <a:grpSpLocks/>
          </p:cNvGrpSpPr>
          <p:nvPr/>
        </p:nvGrpSpPr>
        <p:grpSpPr bwMode="auto">
          <a:xfrm>
            <a:off x="2837014" y="2015802"/>
            <a:ext cx="4243526" cy="3160450"/>
            <a:chOff x="1412" y="975"/>
            <a:chExt cx="3402" cy="2404"/>
          </a:xfrm>
        </p:grpSpPr>
        <p:sp>
          <p:nvSpPr>
            <p:cNvPr id="7" name="Rectangle 5"/>
            <p:cNvSpPr>
              <a:spLocks noChangeArrowheads="1"/>
            </p:cNvSpPr>
            <p:nvPr/>
          </p:nvSpPr>
          <p:spPr bwMode="auto">
            <a:xfrm>
              <a:off x="1412" y="975"/>
              <a:ext cx="3402" cy="240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8" name="AutoShape 6"/>
            <p:cNvSpPr>
              <a:spLocks noChangeArrowheads="1"/>
            </p:cNvSpPr>
            <p:nvPr/>
          </p:nvSpPr>
          <p:spPr bwMode="auto">
            <a:xfrm rot="10800000">
              <a:off x="1656" y="1082"/>
              <a:ext cx="283" cy="1777"/>
            </a:xfrm>
            <a:prstGeom prst="triangle">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9" name="AutoShape 7"/>
            <p:cNvSpPr>
              <a:spLocks noChangeArrowheads="1"/>
            </p:cNvSpPr>
            <p:nvPr/>
          </p:nvSpPr>
          <p:spPr bwMode="auto">
            <a:xfrm rot="16200000">
              <a:off x="3108" y="1667"/>
              <a:ext cx="249" cy="2646"/>
            </a:xfrm>
            <a:prstGeom prst="triangle">
              <a:avLst>
                <a:gd name="adj" fmla="val 5000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1" hangingPunct="1"/>
              <a:endParaRPr lang="hu-HU" altLang="hu-HU" sz="1800">
                <a:solidFill>
                  <a:schemeClr val="tx1"/>
                </a:solidFill>
                <a:latin typeface="Arial" panose="020B0604020202020204" pitchFamily="34" charset="0"/>
              </a:endParaRPr>
            </a:p>
          </p:txBody>
        </p:sp>
        <p:sp>
          <p:nvSpPr>
            <p:cNvPr id="10" name="AutoShape 8"/>
            <p:cNvSpPr>
              <a:spLocks noChangeArrowheads="1"/>
            </p:cNvSpPr>
            <p:nvPr/>
          </p:nvSpPr>
          <p:spPr bwMode="auto">
            <a:xfrm rot="5400000" flipH="1">
              <a:off x="3114" y="1858"/>
              <a:ext cx="249" cy="2646"/>
            </a:xfrm>
            <a:prstGeom prst="triangle">
              <a:avLst>
                <a:gd name="adj" fmla="val 50000"/>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1" name="Text Box 9"/>
            <p:cNvSpPr txBox="1">
              <a:spLocks noChangeArrowheads="1"/>
            </p:cNvSpPr>
            <p:nvPr/>
          </p:nvSpPr>
          <p:spPr bwMode="auto">
            <a:xfrm>
              <a:off x="1923" y="3078"/>
              <a:ext cx="804" cy="2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hu-HU" altLang="hu-HU" sz="1200" b="1" dirty="0" err="1">
                  <a:solidFill>
                    <a:schemeClr val="tx1"/>
                  </a:solidFill>
                  <a:latin typeface="Arial" panose="020B0604020202020204" pitchFamily="34" charset="0"/>
                </a:rPr>
                <a:t>resources</a:t>
              </a:r>
              <a:endParaRPr lang="hu-HU" altLang="hu-HU" sz="1200" b="1" dirty="0">
                <a:solidFill>
                  <a:schemeClr val="tx1"/>
                </a:solidFill>
                <a:latin typeface="Arial" panose="020B0604020202020204" pitchFamily="34" charset="0"/>
              </a:endParaRPr>
            </a:p>
          </p:txBody>
        </p:sp>
        <p:sp>
          <p:nvSpPr>
            <p:cNvPr id="12" name="Text Box 10"/>
            <p:cNvSpPr txBox="1">
              <a:spLocks noChangeArrowheads="1"/>
            </p:cNvSpPr>
            <p:nvPr/>
          </p:nvSpPr>
          <p:spPr bwMode="auto">
            <a:xfrm>
              <a:off x="4081" y="2892"/>
              <a:ext cx="557" cy="2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hu-HU" altLang="hu-HU" sz="1200" b="1">
                  <a:solidFill>
                    <a:schemeClr val="tx1"/>
                  </a:solidFill>
                  <a:latin typeface="Arial" panose="020B0604020202020204" pitchFamily="34" charset="0"/>
                </a:rPr>
                <a:t>stress</a:t>
              </a:r>
            </a:p>
          </p:txBody>
        </p:sp>
        <p:sp>
          <p:nvSpPr>
            <p:cNvPr id="13" name="Text Box 11"/>
            <p:cNvSpPr txBox="1">
              <a:spLocks noChangeArrowheads="1"/>
            </p:cNvSpPr>
            <p:nvPr/>
          </p:nvSpPr>
          <p:spPr bwMode="auto">
            <a:xfrm rot="-5400000">
              <a:off x="1198" y="1976"/>
              <a:ext cx="852" cy="2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hu-HU" altLang="hu-HU" sz="1200" b="1">
                  <a:solidFill>
                    <a:schemeClr val="tx1"/>
                  </a:solidFill>
                  <a:latin typeface="Arial" panose="020B0604020202020204" pitchFamily="34" charset="0"/>
                </a:rPr>
                <a:t>complexity</a:t>
              </a:r>
            </a:p>
          </p:txBody>
        </p:sp>
        <p:sp>
          <p:nvSpPr>
            <p:cNvPr id="14" name="Text Box 12"/>
            <p:cNvSpPr txBox="1">
              <a:spLocks noChangeArrowheads="1"/>
            </p:cNvSpPr>
            <p:nvPr/>
          </p:nvSpPr>
          <p:spPr bwMode="auto">
            <a:xfrm>
              <a:off x="1914" y="1870"/>
              <a:ext cx="656"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hu-HU" altLang="hu-HU" sz="1200" b="1" dirty="0">
                  <a:solidFill>
                    <a:schemeClr val="tx1"/>
                  </a:solidFill>
                  <a:latin typeface="Arial" panose="020B0604020202020204" pitchFamily="34" charset="0"/>
                </a:rPr>
                <a:t>random</a:t>
              </a:r>
            </a:p>
            <a:p>
              <a:pPr algn="ctr" eaLnBrk="1" hangingPunct="1"/>
              <a:r>
                <a:rPr lang="hu-HU" altLang="hu-HU" sz="1200" b="1" dirty="0" err="1">
                  <a:solidFill>
                    <a:schemeClr val="tx1"/>
                  </a:solidFill>
                  <a:latin typeface="Arial" panose="020B0604020202020204" pitchFamily="34" charset="0"/>
                </a:rPr>
                <a:t>graph</a:t>
              </a:r>
              <a:endParaRPr lang="hu-HU" altLang="hu-HU" sz="1200" b="1" dirty="0">
                <a:solidFill>
                  <a:schemeClr val="tx1"/>
                </a:solidFill>
                <a:latin typeface="Arial" panose="020B0604020202020204" pitchFamily="34" charset="0"/>
              </a:endParaRPr>
            </a:p>
          </p:txBody>
        </p:sp>
        <p:sp>
          <p:nvSpPr>
            <p:cNvPr id="15" name="Text Box 13"/>
            <p:cNvSpPr txBox="1">
              <a:spLocks noChangeArrowheads="1"/>
            </p:cNvSpPr>
            <p:nvPr/>
          </p:nvSpPr>
          <p:spPr bwMode="auto">
            <a:xfrm>
              <a:off x="4198" y="2122"/>
              <a:ext cx="162" cy="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hu-HU" altLang="hu-HU" sz="1200" b="1">
                <a:solidFill>
                  <a:schemeClr val="tx1"/>
                </a:solidFill>
                <a:latin typeface="Arial" panose="020B0604020202020204" pitchFamily="34" charset="0"/>
              </a:endParaRPr>
            </a:p>
          </p:txBody>
        </p:sp>
        <p:sp>
          <p:nvSpPr>
            <p:cNvPr id="16" name="Text Box 14"/>
            <p:cNvSpPr txBox="1">
              <a:spLocks noChangeArrowheads="1"/>
            </p:cNvSpPr>
            <p:nvPr/>
          </p:nvSpPr>
          <p:spPr bwMode="auto">
            <a:xfrm>
              <a:off x="3864" y="1228"/>
              <a:ext cx="162" cy="2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hu-HU" altLang="hu-HU" sz="1200" b="1">
                <a:solidFill>
                  <a:schemeClr val="tx1"/>
                </a:solidFill>
                <a:latin typeface="Arial" panose="020B0604020202020204" pitchFamily="34" charset="0"/>
              </a:endParaRPr>
            </a:p>
          </p:txBody>
        </p:sp>
        <p:sp>
          <p:nvSpPr>
            <p:cNvPr id="17" name="Text Box 15"/>
            <p:cNvSpPr txBox="1">
              <a:spLocks noChangeArrowheads="1"/>
            </p:cNvSpPr>
            <p:nvPr/>
          </p:nvSpPr>
          <p:spPr bwMode="auto">
            <a:xfrm>
              <a:off x="2531" y="1595"/>
              <a:ext cx="788"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hu-HU" altLang="hu-HU" sz="1200" b="1" dirty="0" err="1">
                  <a:solidFill>
                    <a:schemeClr val="tx1"/>
                  </a:solidFill>
                  <a:latin typeface="Arial" panose="020B0604020202020204" pitchFamily="34" charset="0"/>
                </a:rPr>
                <a:t>scale</a:t>
              </a:r>
              <a:r>
                <a:rPr lang="hu-HU" altLang="hu-HU" sz="1200" b="1" dirty="0">
                  <a:solidFill>
                    <a:schemeClr val="tx1"/>
                  </a:solidFill>
                  <a:latin typeface="Arial" panose="020B0604020202020204" pitchFamily="34" charset="0"/>
                </a:rPr>
                <a:t>-free</a:t>
              </a:r>
            </a:p>
            <a:p>
              <a:pPr algn="ctr" eaLnBrk="1" hangingPunct="1"/>
              <a:r>
                <a:rPr lang="hu-HU" altLang="hu-HU" sz="1200" b="1" dirty="0" err="1">
                  <a:solidFill>
                    <a:schemeClr val="tx1"/>
                  </a:solidFill>
                  <a:latin typeface="Arial" panose="020B0604020202020204" pitchFamily="34" charset="0"/>
                </a:rPr>
                <a:t>network</a:t>
              </a:r>
              <a:endParaRPr lang="hu-HU" altLang="hu-HU" sz="1200" b="1" dirty="0">
                <a:solidFill>
                  <a:schemeClr val="tx1"/>
                </a:solidFill>
                <a:latin typeface="Arial" panose="020B0604020202020204" pitchFamily="34" charset="0"/>
              </a:endParaRPr>
            </a:p>
          </p:txBody>
        </p:sp>
        <p:sp>
          <p:nvSpPr>
            <p:cNvPr id="18" name="Rectangle 16"/>
            <p:cNvSpPr>
              <a:spLocks noChangeArrowheads="1"/>
            </p:cNvSpPr>
            <p:nvPr/>
          </p:nvSpPr>
          <p:spPr bwMode="auto">
            <a:xfrm>
              <a:off x="4128" y="1938"/>
              <a:ext cx="534" cy="144"/>
            </a:xfrm>
            <a:prstGeom prst="rect">
              <a:avLst/>
            </a:prstGeom>
            <a:solidFill>
              <a:srgbClr val="FF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hu-HU" altLang="hu-HU" sz="1200" b="1" dirty="0" err="1">
                  <a:solidFill>
                    <a:schemeClr val="tx1"/>
                  </a:solidFill>
                  <a:latin typeface="Arial" panose="020B0604020202020204" pitchFamily="34" charset="0"/>
                </a:rPr>
                <a:t>subgraphs</a:t>
              </a:r>
              <a:endParaRPr lang="hu-HU" altLang="hu-HU" sz="1200" b="1" dirty="0">
                <a:solidFill>
                  <a:schemeClr val="tx1"/>
                </a:solidFill>
                <a:latin typeface="Arial" panose="020B0604020202020204" pitchFamily="34" charset="0"/>
              </a:endParaRPr>
            </a:p>
          </p:txBody>
        </p:sp>
        <p:pic>
          <p:nvPicPr>
            <p:cNvPr id="19" name="Picture 17" descr="cspran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 y="2185"/>
              <a:ext cx="673" cy="5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sp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 y="1054"/>
              <a:ext cx="731" cy="5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cspstar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0" y="1398"/>
              <a:ext cx="744" cy="5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0"/>
            <p:cNvSpPr txBox="1">
              <a:spLocks noChangeArrowheads="1"/>
            </p:cNvSpPr>
            <p:nvPr/>
          </p:nvSpPr>
          <p:spPr bwMode="auto">
            <a:xfrm>
              <a:off x="3506" y="1234"/>
              <a:ext cx="9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hu-HU" altLang="hu-HU" sz="1200" b="1">
                  <a:solidFill>
                    <a:schemeClr val="tx1"/>
                  </a:solidFill>
                  <a:latin typeface="Arial" panose="020B0604020202020204" pitchFamily="34" charset="0"/>
                </a:rPr>
                <a:t>star network</a:t>
              </a:r>
            </a:p>
          </p:txBody>
        </p:sp>
        <p:pic>
          <p:nvPicPr>
            <p:cNvPr id="23" name="Picture 21" descr="cssub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9" y="2107"/>
              <a:ext cx="599" cy="52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zövegdoboz 24"/>
          <p:cNvSpPr txBox="1"/>
          <p:nvPr/>
        </p:nvSpPr>
        <p:spPr>
          <a:xfrm>
            <a:off x="3670002" y="5330726"/>
            <a:ext cx="2743199" cy="830997"/>
          </a:xfrm>
          <a:prstGeom prst="rect">
            <a:avLst/>
          </a:prstGeom>
          <a:noFill/>
        </p:spPr>
        <p:txBody>
          <a:bodyPr wrap="square" rtlCol="0">
            <a:spAutoFit/>
          </a:bodyPr>
          <a:lstStyle/>
          <a:p>
            <a:r>
              <a:rPr lang="hu-HU" sz="1000" dirty="0" err="1"/>
              <a:t>Derényi</a:t>
            </a:r>
            <a:r>
              <a:rPr lang="hu-HU" sz="1000" dirty="0"/>
              <a:t> </a:t>
            </a:r>
            <a:r>
              <a:rPr lang="hu-HU" sz="1000" dirty="0" smtClean="0"/>
              <a:t>et </a:t>
            </a:r>
            <a:r>
              <a:rPr lang="hu-HU" sz="1000" dirty="0" err="1" smtClean="0"/>
              <a:t>al</a:t>
            </a:r>
            <a:r>
              <a:rPr lang="hu-HU" sz="1000" dirty="0" smtClean="0"/>
              <a:t> </a:t>
            </a:r>
            <a:r>
              <a:rPr lang="hu-HU" sz="1000" dirty="0"/>
              <a:t>(2003) </a:t>
            </a:r>
            <a:r>
              <a:rPr lang="hu-HU" sz="1000" dirty="0" err="1"/>
              <a:t>Phys</a:t>
            </a:r>
            <a:r>
              <a:rPr lang="hu-HU" sz="1000" dirty="0"/>
              <a:t>. A 334:583</a:t>
            </a:r>
          </a:p>
          <a:p>
            <a:r>
              <a:rPr lang="hu-HU" sz="1200" dirty="0" smtClean="0"/>
              <a:t>					</a:t>
            </a:r>
          </a:p>
        </p:txBody>
      </p:sp>
    </p:spTree>
    <p:extLst>
      <p:ext uri="{BB962C8B-B14F-4D97-AF65-F5344CB8AC3E}">
        <p14:creationId xmlns:p14="http://schemas.microsoft.com/office/powerpoint/2010/main" val="525790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601646" y="-477065"/>
            <a:ext cx="10515600" cy="1325563"/>
          </a:xfrm>
        </p:spPr>
        <p:txBody>
          <a:bodyPr>
            <a:normAutofit/>
          </a:bodyPr>
          <a:lstStyle/>
          <a:p>
            <a:r>
              <a:rPr lang="hu-HU" sz="3200" dirty="0" smtClean="0"/>
              <a:t>Network </a:t>
            </a:r>
            <a:r>
              <a:rPr lang="hu-HU" sz="3200" dirty="0" err="1" smtClean="0"/>
              <a:t>topology</a:t>
            </a:r>
            <a:r>
              <a:rPr lang="hu-HU" sz="3200" dirty="0" smtClean="0"/>
              <a:t> </a:t>
            </a:r>
            <a:r>
              <a:rPr lang="hu-HU" sz="3200" dirty="0" smtClean="0"/>
              <a:t>II</a:t>
            </a:r>
            <a:r>
              <a:rPr lang="hu-HU" sz="3200" dirty="0" smtClean="0"/>
              <a:t>. – </a:t>
            </a:r>
            <a:r>
              <a:rPr lang="hu-HU" sz="3200" dirty="0" err="1" smtClean="0"/>
              <a:t>core-periphery</a:t>
            </a:r>
            <a:endParaRPr lang="hu-HU" sz="3200" dirty="0"/>
          </a:p>
        </p:txBody>
      </p:sp>
      <p:sp>
        <p:nvSpPr>
          <p:cNvPr id="3" name="Tartalom helye 2"/>
          <p:cNvSpPr>
            <a:spLocks noGrp="1"/>
          </p:cNvSpPr>
          <p:nvPr>
            <p:ph idx="1"/>
          </p:nvPr>
        </p:nvSpPr>
        <p:spPr>
          <a:xfrm>
            <a:off x="839012" y="1400637"/>
            <a:ext cx="9596466" cy="2112543"/>
          </a:xfrm>
        </p:spPr>
        <p:txBody>
          <a:bodyPr>
            <a:normAutofit/>
          </a:bodyPr>
          <a:lstStyle/>
          <a:p>
            <a:r>
              <a:rPr lang="hu-HU" sz="1800" dirty="0" err="1" smtClean="0"/>
              <a:t>Core-periphery</a:t>
            </a:r>
            <a:r>
              <a:rPr lang="hu-HU" sz="1800" dirty="0" smtClean="0"/>
              <a:t> </a:t>
            </a:r>
            <a:r>
              <a:rPr lang="hu-HU" sz="1800" dirty="0" err="1" smtClean="0"/>
              <a:t>structure</a:t>
            </a:r>
            <a:r>
              <a:rPr lang="hu-HU" sz="1800" dirty="0" smtClean="0"/>
              <a:t> </a:t>
            </a:r>
            <a:r>
              <a:rPr lang="hu-HU" sz="1800" dirty="0"/>
              <a:t>– </a:t>
            </a:r>
            <a:r>
              <a:rPr lang="hu-HU" sz="1800" dirty="0" err="1" smtClean="0"/>
              <a:t>adaptation</a:t>
            </a:r>
            <a:r>
              <a:rPr lang="hu-HU" sz="1800" dirty="0" smtClean="0"/>
              <a:t>, </a:t>
            </a:r>
            <a:r>
              <a:rPr lang="hu-HU" sz="1800" dirty="0" err="1" smtClean="0"/>
              <a:t>learning</a:t>
            </a:r>
            <a:r>
              <a:rPr lang="hu-HU" sz="1800" dirty="0" smtClean="0"/>
              <a:t> </a:t>
            </a:r>
            <a:r>
              <a:rPr lang="hu-HU" sz="1800" dirty="0"/>
              <a:t>– </a:t>
            </a:r>
            <a:r>
              <a:rPr lang="hu-HU" sz="1800" dirty="0">
                <a:solidFill>
                  <a:srgbClr val="FF0000"/>
                </a:solidFill>
              </a:rPr>
              <a:t>[</a:t>
            </a:r>
            <a:r>
              <a:rPr lang="hu-HU" sz="1800" dirty="0" err="1">
                <a:solidFill>
                  <a:srgbClr val="FF0000"/>
                </a:solidFill>
              </a:rPr>
              <a:t>carcinogenesis</a:t>
            </a:r>
            <a:r>
              <a:rPr lang="hu-HU" sz="1800" dirty="0">
                <a:solidFill>
                  <a:srgbClr val="FF0000"/>
                </a:solidFill>
              </a:rPr>
              <a:t>, </a:t>
            </a:r>
            <a:r>
              <a:rPr lang="hu-HU" sz="1800" dirty="0" err="1" smtClean="0">
                <a:solidFill>
                  <a:srgbClr val="FF0000"/>
                </a:solidFill>
              </a:rPr>
              <a:t>drug</a:t>
            </a:r>
            <a:r>
              <a:rPr lang="hu-HU" sz="1800" dirty="0" smtClean="0">
                <a:solidFill>
                  <a:srgbClr val="FF0000"/>
                </a:solidFill>
              </a:rPr>
              <a:t> </a:t>
            </a:r>
            <a:r>
              <a:rPr lang="hu-HU" sz="1800" dirty="0" err="1" smtClean="0">
                <a:solidFill>
                  <a:srgbClr val="FF0000"/>
                </a:solidFill>
              </a:rPr>
              <a:t>resistance</a:t>
            </a:r>
            <a:r>
              <a:rPr lang="hu-HU" sz="1800" dirty="0" smtClean="0">
                <a:solidFill>
                  <a:srgbClr val="FF0000"/>
                </a:solidFill>
              </a:rPr>
              <a:t>]</a:t>
            </a:r>
            <a:endParaRPr lang="hu-HU" dirty="0" smtClean="0"/>
          </a:p>
          <a:p>
            <a:endParaRPr lang="hu-HU" dirty="0"/>
          </a:p>
        </p:txBody>
      </p:sp>
      <p:pic>
        <p:nvPicPr>
          <p:cNvPr id="24" name="Kép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991" y="2258467"/>
            <a:ext cx="4736975" cy="3160450"/>
          </a:xfrm>
          <a:prstGeom prst="rect">
            <a:avLst/>
          </a:prstGeom>
          <a:ln>
            <a:solidFill>
              <a:schemeClr val="accent6"/>
            </a:solidFill>
          </a:ln>
        </p:spPr>
      </p:pic>
      <p:sp>
        <p:nvSpPr>
          <p:cNvPr id="4" name="Szövegdoboz 3"/>
          <p:cNvSpPr txBox="1"/>
          <p:nvPr/>
        </p:nvSpPr>
        <p:spPr>
          <a:xfrm>
            <a:off x="3189875" y="5691478"/>
            <a:ext cx="5198656" cy="677108"/>
          </a:xfrm>
          <a:prstGeom prst="rect">
            <a:avLst/>
          </a:prstGeom>
          <a:noFill/>
        </p:spPr>
        <p:txBody>
          <a:bodyPr wrap="square" rtlCol="0">
            <a:spAutoFit/>
          </a:bodyPr>
          <a:lstStyle/>
          <a:p>
            <a:r>
              <a:rPr lang="en-US" sz="1000" dirty="0" err="1"/>
              <a:t>Csermely</a:t>
            </a:r>
            <a:r>
              <a:rPr lang="en-US" sz="1000" dirty="0"/>
              <a:t>, P., London, A., Wu, L. Y., &amp; </a:t>
            </a:r>
            <a:r>
              <a:rPr lang="en-US" sz="1000" dirty="0" err="1"/>
              <a:t>Uzzi</a:t>
            </a:r>
            <a:r>
              <a:rPr lang="en-US" sz="1000" dirty="0"/>
              <a:t>, B. (2013). Structure and dynamics of core/periphery networks. </a:t>
            </a:r>
            <a:r>
              <a:rPr lang="en-US" sz="1000" i="1" dirty="0"/>
              <a:t>Journal of Complex Networks</a:t>
            </a:r>
            <a:r>
              <a:rPr lang="en-US" sz="1000" dirty="0"/>
              <a:t>, </a:t>
            </a:r>
            <a:r>
              <a:rPr lang="en-US" sz="1000" i="1" dirty="0"/>
              <a:t>1</a:t>
            </a:r>
            <a:r>
              <a:rPr lang="en-US" sz="1000" dirty="0"/>
              <a:t>(2)</a:t>
            </a:r>
            <a:endParaRPr lang="hu-HU" sz="1000" dirty="0"/>
          </a:p>
          <a:p>
            <a:endParaRPr lang="hu-HU" dirty="0"/>
          </a:p>
        </p:txBody>
      </p:sp>
    </p:spTree>
    <p:extLst>
      <p:ext uri="{BB962C8B-B14F-4D97-AF65-F5344CB8AC3E}">
        <p14:creationId xmlns:p14="http://schemas.microsoft.com/office/powerpoint/2010/main" val="3828545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601646" y="-477065"/>
            <a:ext cx="10515600" cy="1325563"/>
          </a:xfrm>
        </p:spPr>
        <p:txBody>
          <a:bodyPr>
            <a:normAutofit/>
          </a:bodyPr>
          <a:lstStyle/>
          <a:p>
            <a:r>
              <a:rPr lang="hu-HU" sz="3200" dirty="0" smtClean="0"/>
              <a:t>Network </a:t>
            </a:r>
            <a:r>
              <a:rPr lang="hu-HU" sz="3200" dirty="0" err="1" smtClean="0"/>
              <a:t>topology</a:t>
            </a:r>
            <a:r>
              <a:rPr lang="hu-HU" sz="3200" dirty="0" smtClean="0"/>
              <a:t> </a:t>
            </a:r>
            <a:r>
              <a:rPr lang="hu-HU" sz="3200" dirty="0" smtClean="0"/>
              <a:t>III</a:t>
            </a:r>
            <a:r>
              <a:rPr lang="hu-HU" sz="3200" dirty="0" smtClean="0"/>
              <a:t>. - </a:t>
            </a:r>
            <a:r>
              <a:rPr lang="hu-HU" sz="3200" dirty="0" err="1" smtClean="0"/>
              <a:t>hubs</a:t>
            </a:r>
            <a:endParaRPr lang="hu-HU" sz="3200" dirty="0"/>
          </a:p>
        </p:txBody>
      </p:sp>
      <p:sp>
        <p:nvSpPr>
          <p:cNvPr id="3" name="Tartalom helye 2"/>
          <p:cNvSpPr>
            <a:spLocks noGrp="1"/>
          </p:cNvSpPr>
          <p:nvPr>
            <p:ph idx="1"/>
          </p:nvPr>
        </p:nvSpPr>
        <p:spPr>
          <a:xfrm>
            <a:off x="904833" y="1397138"/>
            <a:ext cx="9596466" cy="2112543"/>
          </a:xfrm>
        </p:spPr>
        <p:txBody>
          <a:bodyPr>
            <a:noAutofit/>
          </a:bodyPr>
          <a:lstStyle/>
          <a:p>
            <a:pPr marL="76200" indent="0">
              <a:buNone/>
            </a:pPr>
            <a:r>
              <a:rPr lang="hu-HU" sz="2000" b="1" dirty="0" err="1" smtClean="0"/>
              <a:t>Hubs</a:t>
            </a:r>
            <a:r>
              <a:rPr lang="hu-HU" sz="2000" b="1" dirty="0" smtClean="0"/>
              <a:t> (top 1% </a:t>
            </a:r>
            <a:r>
              <a:rPr lang="hu-HU" sz="2000" b="1" dirty="0" err="1" smtClean="0"/>
              <a:t>degree</a:t>
            </a:r>
            <a:r>
              <a:rPr lang="hu-HU" sz="2000" b="1" dirty="0" smtClean="0"/>
              <a:t> </a:t>
            </a:r>
            <a:r>
              <a:rPr lang="hu-HU" sz="2000" b="1" dirty="0" err="1" smtClean="0"/>
              <a:t>nodes</a:t>
            </a:r>
            <a:r>
              <a:rPr lang="hu-HU" sz="2000" b="1" dirty="0" smtClean="0"/>
              <a:t>):</a:t>
            </a:r>
          </a:p>
          <a:p>
            <a:pPr marL="76200" indent="0">
              <a:buNone/>
            </a:pPr>
            <a:endParaRPr lang="hu-HU" sz="2000" b="1" dirty="0"/>
          </a:p>
          <a:p>
            <a:r>
              <a:rPr lang="hu-HU" sz="2000" i="1" dirty="0" err="1"/>
              <a:t>P</a:t>
            </a:r>
            <a:r>
              <a:rPr lang="hu-HU" sz="2000" i="1" dirty="0" err="1" smtClean="0"/>
              <a:t>arty</a:t>
            </a:r>
            <a:r>
              <a:rPr lang="hu-HU" sz="2000" i="1" dirty="0" smtClean="0"/>
              <a:t> </a:t>
            </a:r>
            <a:r>
              <a:rPr lang="hu-HU" sz="2000" i="1" dirty="0" err="1" smtClean="0"/>
              <a:t>hubs</a:t>
            </a:r>
            <a:r>
              <a:rPr lang="hu-HU" sz="2000" i="1" dirty="0" smtClean="0"/>
              <a:t> </a:t>
            </a:r>
          </a:p>
          <a:p>
            <a:pPr lvl="1"/>
            <a:r>
              <a:rPr lang="hu-HU" sz="2000" dirty="0" err="1" smtClean="0"/>
              <a:t>Mainly</a:t>
            </a:r>
            <a:r>
              <a:rPr lang="hu-HU" sz="2000" dirty="0" smtClean="0"/>
              <a:t> </a:t>
            </a:r>
            <a:r>
              <a:rPr lang="hu-HU" sz="2000" dirty="0" err="1"/>
              <a:t>m</a:t>
            </a:r>
            <a:r>
              <a:rPr lang="hu-HU" sz="2000" dirty="0" err="1" smtClean="0"/>
              <a:t>odule</a:t>
            </a:r>
            <a:r>
              <a:rPr lang="hu-HU" sz="2000" dirty="0" smtClean="0"/>
              <a:t> </a:t>
            </a:r>
            <a:r>
              <a:rPr lang="hu-HU" sz="2000" dirty="0" err="1" smtClean="0"/>
              <a:t>cores</a:t>
            </a:r>
            <a:endParaRPr lang="hu-HU" sz="2000" dirty="0" smtClean="0"/>
          </a:p>
          <a:p>
            <a:pPr lvl="1"/>
            <a:r>
              <a:rPr lang="hu-HU" sz="2000" dirty="0" smtClean="0"/>
              <a:t>Local </a:t>
            </a:r>
            <a:r>
              <a:rPr lang="hu-HU" sz="2000" dirty="0" err="1" smtClean="0"/>
              <a:t>organizers</a:t>
            </a:r>
            <a:endParaRPr lang="hu-HU" sz="2000" dirty="0" smtClean="0"/>
          </a:p>
          <a:p>
            <a:pPr lvl="1"/>
            <a:r>
              <a:rPr lang="hu-HU" sz="2000" dirty="0" err="1" smtClean="0"/>
              <a:t>Binding</a:t>
            </a:r>
            <a:r>
              <a:rPr lang="hu-HU" sz="2000" dirty="0" smtClean="0"/>
              <a:t> </a:t>
            </a:r>
            <a:r>
              <a:rPr lang="hu-HU" sz="2000" dirty="0" err="1" smtClean="0"/>
              <a:t>their</a:t>
            </a:r>
            <a:r>
              <a:rPr lang="hu-HU" sz="2000" dirty="0" smtClean="0"/>
              <a:t> </a:t>
            </a:r>
            <a:r>
              <a:rPr lang="hu-HU" sz="2000" dirty="0" err="1" smtClean="0"/>
              <a:t>partners</a:t>
            </a:r>
            <a:r>
              <a:rPr lang="hu-HU" sz="2000" dirty="0" smtClean="0"/>
              <a:t> </a:t>
            </a:r>
            <a:r>
              <a:rPr lang="hu-HU" sz="2000" dirty="0" err="1" smtClean="0"/>
              <a:t>simultaneously</a:t>
            </a:r>
            <a:endParaRPr lang="hu-HU" sz="2000" dirty="0" smtClean="0"/>
          </a:p>
          <a:p>
            <a:pPr lvl="1"/>
            <a:r>
              <a:rPr lang="hu-HU" sz="2000" dirty="0" err="1" smtClean="0">
                <a:solidFill>
                  <a:srgbClr val="FF0000"/>
                </a:solidFill>
              </a:rPr>
              <a:t>Cancer</a:t>
            </a:r>
            <a:r>
              <a:rPr lang="hu-HU" sz="2000" dirty="0" smtClean="0">
                <a:solidFill>
                  <a:srgbClr val="FF0000"/>
                </a:solidFill>
              </a:rPr>
              <a:t> </a:t>
            </a:r>
            <a:r>
              <a:rPr lang="hu-HU" sz="2000" dirty="0" err="1" smtClean="0">
                <a:solidFill>
                  <a:srgbClr val="FF0000"/>
                </a:solidFill>
              </a:rPr>
              <a:t>drug</a:t>
            </a:r>
            <a:r>
              <a:rPr lang="hu-HU" sz="2000" dirty="0" smtClean="0">
                <a:solidFill>
                  <a:srgbClr val="FF0000"/>
                </a:solidFill>
              </a:rPr>
              <a:t> </a:t>
            </a:r>
            <a:r>
              <a:rPr lang="hu-HU" sz="2000" dirty="0" err="1" smtClean="0">
                <a:solidFill>
                  <a:srgbClr val="FF0000"/>
                </a:solidFill>
              </a:rPr>
              <a:t>targets</a:t>
            </a:r>
            <a:endParaRPr lang="hu-HU" sz="2000" dirty="0" smtClean="0">
              <a:solidFill>
                <a:srgbClr val="FF0000"/>
              </a:solidFill>
            </a:endParaRPr>
          </a:p>
          <a:p>
            <a:pPr marL="533400" lvl="1" indent="0">
              <a:buNone/>
            </a:pPr>
            <a:endParaRPr lang="hu-HU" sz="2000" dirty="0" smtClean="0">
              <a:solidFill>
                <a:srgbClr val="FF0000"/>
              </a:solidFill>
            </a:endParaRPr>
          </a:p>
          <a:p>
            <a:r>
              <a:rPr lang="hu-HU" sz="2000" i="1" dirty="0" err="1" smtClean="0"/>
              <a:t>Date</a:t>
            </a:r>
            <a:r>
              <a:rPr lang="hu-HU" sz="2000" i="1" dirty="0" smtClean="0"/>
              <a:t> </a:t>
            </a:r>
            <a:r>
              <a:rPr lang="hu-HU" sz="2000" i="1" dirty="0" err="1" smtClean="0"/>
              <a:t>hubs</a:t>
            </a:r>
            <a:endParaRPr lang="hu-HU" sz="2000" i="1" dirty="0" smtClean="0"/>
          </a:p>
          <a:p>
            <a:pPr lvl="1"/>
            <a:r>
              <a:rPr lang="hu-HU" sz="2000" dirty="0" err="1" smtClean="0"/>
              <a:t>Inter-modular</a:t>
            </a:r>
            <a:r>
              <a:rPr lang="hu-HU" sz="2000" dirty="0" smtClean="0"/>
              <a:t> </a:t>
            </a:r>
            <a:r>
              <a:rPr lang="hu-HU" sz="2000" dirty="0" err="1" smtClean="0"/>
              <a:t>position</a:t>
            </a:r>
            <a:endParaRPr lang="hu-HU" sz="2000" dirty="0" smtClean="0"/>
          </a:p>
          <a:p>
            <a:pPr lvl="1"/>
            <a:r>
              <a:rPr lang="hu-HU" sz="2000" dirty="0" err="1" smtClean="0"/>
              <a:t>Frequently</a:t>
            </a:r>
            <a:r>
              <a:rPr lang="hu-HU" sz="2000" dirty="0" smtClean="0"/>
              <a:t> </a:t>
            </a:r>
            <a:r>
              <a:rPr lang="hu-HU" sz="2000" dirty="0" err="1" smtClean="0"/>
              <a:t>changing</a:t>
            </a:r>
            <a:r>
              <a:rPr lang="hu-HU" sz="2000" dirty="0" smtClean="0"/>
              <a:t> </a:t>
            </a:r>
            <a:r>
              <a:rPr lang="hu-HU" sz="2000" dirty="0" err="1" smtClean="0"/>
              <a:t>their</a:t>
            </a:r>
            <a:r>
              <a:rPr lang="hu-HU" sz="2000" dirty="0" smtClean="0"/>
              <a:t> protein </a:t>
            </a:r>
            <a:r>
              <a:rPr lang="hu-HU" sz="2000" dirty="0" err="1" smtClean="0"/>
              <a:t>partners</a:t>
            </a:r>
            <a:endParaRPr lang="hu-HU" sz="2000" dirty="0" smtClean="0"/>
          </a:p>
          <a:p>
            <a:pPr lvl="1"/>
            <a:r>
              <a:rPr lang="hu-HU" sz="2000" dirty="0" err="1" smtClean="0"/>
              <a:t>Binding</a:t>
            </a:r>
            <a:r>
              <a:rPr lang="hu-HU" sz="2000" dirty="0" smtClean="0"/>
              <a:t> </a:t>
            </a:r>
            <a:r>
              <a:rPr lang="hu-HU" sz="2000" dirty="0" err="1" smtClean="0"/>
              <a:t>their</a:t>
            </a:r>
            <a:r>
              <a:rPr lang="hu-HU" sz="2000" dirty="0" smtClean="0"/>
              <a:t> </a:t>
            </a:r>
            <a:r>
              <a:rPr lang="hu-HU" sz="2000" dirty="0" err="1" smtClean="0"/>
              <a:t>partners</a:t>
            </a:r>
            <a:r>
              <a:rPr lang="hu-HU" sz="2000" dirty="0" smtClean="0"/>
              <a:t> </a:t>
            </a:r>
            <a:r>
              <a:rPr lang="hu-HU" sz="2000" dirty="0" err="1" smtClean="0"/>
              <a:t>sequentially</a:t>
            </a:r>
            <a:endParaRPr lang="hu-HU" sz="2000" dirty="0" smtClean="0"/>
          </a:p>
          <a:p>
            <a:pPr lvl="1"/>
            <a:r>
              <a:rPr lang="hu-HU" sz="2000" dirty="0" err="1" smtClean="0">
                <a:solidFill>
                  <a:srgbClr val="FF0000"/>
                </a:solidFill>
              </a:rPr>
              <a:t>Often</a:t>
            </a:r>
            <a:r>
              <a:rPr lang="hu-HU" sz="2000" dirty="0" smtClean="0">
                <a:solidFill>
                  <a:srgbClr val="FF0000"/>
                </a:solidFill>
              </a:rPr>
              <a:t> </a:t>
            </a:r>
            <a:r>
              <a:rPr lang="hu-HU" sz="2000" dirty="0" err="1" smtClean="0">
                <a:solidFill>
                  <a:srgbClr val="FF0000"/>
                </a:solidFill>
              </a:rPr>
              <a:t>mutated</a:t>
            </a:r>
            <a:r>
              <a:rPr lang="hu-HU" sz="2000" dirty="0" smtClean="0">
                <a:solidFill>
                  <a:srgbClr val="FF0000"/>
                </a:solidFill>
              </a:rPr>
              <a:t> in </a:t>
            </a:r>
            <a:r>
              <a:rPr lang="hu-HU" sz="2000" dirty="0" err="1" smtClean="0">
                <a:solidFill>
                  <a:srgbClr val="FF0000"/>
                </a:solidFill>
              </a:rPr>
              <a:t>cancer</a:t>
            </a:r>
            <a:endParaRPr lang="hu-HU" sz="2000" dirty="0" smtClean="0">
              <a:solidFill>
                <a:srgbClr val="FF0000"/>
              </a:solidFill>
            </a:endParaRPr>
          </a:p>
          <a:p>
            <a:pPr lvl="1"/>
            <a:endParaRPr lang="hu-HU" sz="2000" dirty="0" smtClean="0"/>
          </a:p>
          <a:p>
            <a:endParaRPr lang="hu-HU" sz="2000" dirty="0"/>
          </a:p>
        </p:txBody>
      </p:sp>
      <p:pic>
        <p:nvPicPr>
          <p:cNvPr id="27" name="Kép 26"/>
          <p:cNvPicPr>
            <a:picLocks noChangeAspect="1"/>
          </p:cNvPicPr>
          <p:nvPr/>
        </p:nvPicPr>
        <p:blipFill rotWithShape="1">
          <a:blip r:embed="rId3"/>
          <a:srcRect l="1191"/>
          <a:stretch/>
        </p:blipFill>
        <p:spPr>
          <a:xfrm>
            <a:off x="6859446" y="1914244"/>
            <a:ext cx="4555191" cy="3190875"/>
          </a:xfrm>
          <a:prstGeom prst="rect">
            <a:avLst/>
          </a:prstGeom>
          <a:ln>
            <a:solidFill>
              <a:schemeClr val="accent6">
                <a:lumMod val="90000"/>
                <a:lumOff val="10000"/>
              </a:schemeClr>
            </a:solidFill>
          </a:ln>
        </p:spPr>
      </p:pic>
      <p:sp>
        <p:nvSpPr>
          <p:cNvPr id="28" name="Téglalap 27"/>
          <p:cNvSpPr/>
          <p:nvPr/>
        </p:nvSpPr>
        <p:spPr>
          <a:xfrm>
            <a:off x="6859446" y="5246628"/>
            <a:ext cx="4803636" cy="830997"/>
          </a:xfrm>
          <a:prstGeom prst="rect">
            <a:avLst/>
          </a:prstGeom>
        </p:spPr>
        <p:txBody>
          <a:bodyPr wrap="square">
            <a:spAutoFit/>
          </a:bodyPr>
          <a:lstStyle/>
          <a:p>
            <a:r>
              <a:rPr lang="en-US" sz="1200" dirty="0" smtClean="0"/>
              <a:t>Han, J. D. J., </a:t>
            </a:r>
            <a:r>
              <a:rPr lang="en-US" sz="1200" dirty="0" err="1" smtClean="0"/>
              <a:t>Bertin</a:t>
            </a:r>
            <a:r>
              <a:rPr lang="en-US" sz="1200" dirty="0" smtClean="0"/>
              <a:t>, N., </a:t>
            </a:r>
            <a:r>
              <a:rPr lang="en-US" sz="1200" dirty="0" err="1" smtClean="0"/>
              <a:t>Hao</a:t>
            </a:r>
            <a:r>
              <a:rPr lang="en-US" sz="1200" dirty="0" smtClean="0"/>
              <a:t>, T., Goldberg, D. S., </a:t>
            </a:r>
            <a:r>
              <a:rPr lang="en-US" sz="1200" dirty="0" err="1" smtClean="0"/>
              <a:t>Berriz</a:t>
            </a:r>
            <a:r>
              <a:rPr lang="en-US" sz="1200" dirty="0" smtClean="0"/>
              <a:t>, G. F., Zhang, L. V., ... &amp; Vidal, M. (2004). Evidence for dynamically organized modularity in the yeast protein–protein interaction network. </a:t>
            </a:r>
            <a:r>
              <a:rPr lang="en-US" sz="1200" i="1" dirty="0" smtClean="0"/>
              <a:t>Nature</a:t>
            </a:r>
            <a:r>
              <a:rPr lang="en-US" sz="1200" dirty="0" smtClean="0"/>
              <a:t>, </a:t>
            </a:r>
            <a:r>
              <a:rPr lang="en-US" sz="1200" i="1" dirty="0" smtClean="0"/>
              <a:t>430</a:t>
            </a:r>
            <a:r>
              <a:rPr lang="en-US" sz="1200" dirty="0" smtClean="0"/>
              <a:t>(6995), 88-93.</a:t>
            </a:r>
            <a:endParaRPr lang="en-US" sz="1200" dirty="0"/>
          </a:p>
        </p:txBody>
      </p:sp>
    </p:spTree>
    <p:extLst>
      <p:ext uri="{BB962C8B-B14F-4D97-AF65-F5344CB8AC3E}">
        <p14:creationId xmlns:p14="http://schemas.microsoft.com/office/powerpoint/2010/main" val="341406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397422" y="-228486"/>
            <a:ext cx="7018706" cy="1325563"/>
          </a:xfrm>
        </p:spPr>
        <p:txBody>
          <a:bodyPr>
            <a:normAutofit/>
          </a:bodyPr>
          <a:lstStyle/>
          <a:p>
            <a:r>
              <a:rPr lang="hu-HU" sz="3200" dirty="0" smtClean="0"/>
              <a:t>Network </a:t>
            </a:r>
            <a:r>
              <a:rPr lang="hu-HU" sz="3200" dirty="0" err="1" smtClean="0"/>
              <a:t>topology</a:t>
            </a:r>
            <a:r>
              <a:rPr lang="hu-HU" sz="3200" dirty="0" smtClean="0"/>
              <a:t> </a:t>
            </a:r>
            <a:r>
              <a:rPr lang="hu-HU" sz="3200" dirty="0" smtClean="0"/>
              <a:t>IV</a:t>
            </a:r>
            <a:r>
              <a:rPr lang="hu-HU" sz="3200" dirty="0" smtClean="0"/>
              <a:t>. - </a:t>
            </a:r>
            <a:r>
              <a:rPr lang="hu-HU" sz="3200" dirty="0" err="1" smtClean="0"/>
              <a:t>modules</a:t>
            </a:r>
            <a:endParaRPr lang="hu-HU" sz="3200" dirty="0"/>
          </a:p>
        </p:txBody>
      </p:sp>
      <p:pic>
        <p:nvPicPr>
          <p:cNvPr id="4" name="Tartalom helye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844070" y="2191109"/>
            <a:ext cx="4548102" cy="4109344"/>
          </a:xfrm>
        </p:spPr>
      </p:pic>
      <p:sp>
        <p:nvSpPr>
          <p:cNvPr id="6" name="Szövegdoboz 5"/>
          <p:cNvSpPr txBox="1"/>
          <p:nvPr/>
        </p:nvSpPr>
        <p:spPr>
          <a:xfrm>
            <a:off x="872621" y="1386608"/>
            <a:ext cx="5805739" cy="4708981"/>
          </a:xfrm>
          <a:prstGeom prst="rect">
            <a:avLst/>
          </a:prstGeom>
          <a:noFill/>
        </p:spPr>
        <p:txBody>
          <a:bodyPr wrap="square" rtlCol="0">
            <a:spAutoFit/>
          </a:bodyPr>
          <a:lstStyle/>
          <a:p>
            <a:pPr marL="285750" indent="-285750">
              <a:buFont typeface="Arial" panose="020B0604020202020204" pitchFamily="34" charset="0"/>
              <a:buChar char="•"/>
            </a:pPr>
            <a:r>
              <a:rPr lang="hu-HU" sz="2000" dirty="0" err="1" smtClean="0">
                <a:latin typeface="Titillium Web Light"/>
              </a:rPr>
              <a:t>Functional</a:t>
            </a:r>
            <a:r>
              <a:rPr lang="hu-HU" sz="2000" dirty="0" smtClean="0">
                <a:latin typeface="Titillium Web Light"/>
              </a:rPr>
              <a:t> </a:t>
            </a:r>
            <a:r>
              <a:rPr lang="hu-HU" sz="2000" dirty="0" err="1" smtClean="0">
                <a:latin typeface="Titillium Web Light"/>
              </a:rPr>
              <a:t>units</a:t>
            </a:r>
            <a:r>
              <a:rPr lang="hu-HU" sz="2000" dirty="0" smtClean="0">
                <a:latin typeface="Titillium Web Light"/>
              </a:rPr>
              <a:t> </a:t>
            </a:r>
            <a:r>
              <a:rPr lang="hu-HU" sz="2000" dirty="0" smtClean="0">
                <a:solidFill>
                  <a:srgbClr val="FF0000"/>
                </a:solidFill>
                <a:latin typeface="Titillium Web Light"/>
              </a:rPr>
              <a:t>[protein </a:t>
            </a:r>
            <a:r>
              <a:rPr lang="hu-HU" sz="2000" dirty="0" err="1" smtClean="0">
                <a:solidFill>
                  <a:srgbClr val="FF0000"/>
                </a:solidFill>
                <a:latin typeface="Titillium Web Light"/>
              </a:rPr>
              <a:t>complexes</a:t>
            </a:r>
            <a:r>
              <a:rPr lang="hu-HU" sz="2000" dirty="0" smtClean="0">
                <a:solidFill>
                  <a:srgbClr val="FF0000"/>
                </a:solidFill>
                <a:latin typeface="Titillium Web Light"/>
              </a:rPr>
              <a:t>]</a:t>
            </a:r>
            <a:endParaRPr lang="hu-HU" sz="2000" dirty="0" smtClean="0">
              <a:solidFill>
                <a:srgbClr val="FF0000"/>
              </a:solidFill>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err="1" smtClean="0">
                <a:latin typeface="Titillium Web Light"/>
              </a:rPr>
              <a:t>Noise</a:t>
            </a:r>
            <a:r>
              <a:rPr lang="hu-HU" sz="2000" dirty="0" smtClean="0">
                <a:latin typeface="Titillium Web Light"/>
              </a:rPr>
              <a:t> </a:t>
            </a:r>
            <a:r>
              <a:rPr lang="hu-HU" sz="2000" dirty="0" err="1" smtClean="0">
                <a:latin typeface="Titillium Web Light"/>
              </a:rPr>
              <a:t>reduction</a:t>
            </a:r>
            <a:endParaRPr lang="hu-HU" sz="2000" dirty="0" smtClean="0">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err="1" smtClean="0">
                <a:latin typeface="Titillium Web Light"/>
              </a:rPr>
              <a:t>Division</a:t>
            </a:r>
            <a:r>
              <a:rPr lang="hu-HU" sz="2000" dirty="0" smtClean="0">
                <a:latin typeface="Titillium Web Light"/>
              </a:rPr>
              <a:t> of </a:t>
            </a:r>
            <a:r>
              <a:rPr lang="hu-HU" sz="2000" dirty="0" err="1" smtClean="0">
                <a:latin typeface="Titillium Web Light"/>
              </a:rPr>
              <a:t>labour</a:t>
            </a:r>
            <a:endParaRPr lang="hu-HU" sz="2000" dirty="0" smtClean="0">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err="1" smtClean="0">
                <a:latin typeface="Titillium Web Light"/>
              </a:rPr>
              <a:t>Relative</a:t>
            </a:r>
            <a:r>
              <a:rPr lang="hu-HU" sz="2000" dirty="0" smtClean="0">
                <a:latin typeface="Titillium Web Light"/>
              </a:rPr>
              <a:t> </a:t>
            </a:r>
            <a:r>
              <a:rPr lang="hu-HU" sz="2000" dirty="0" err="1" smtClean="0">
                <a:latin typeface="Titillium Web Light"/>
              </a:rPr>
              <a:t>independency</a:t>
            </a:r>
            <a:r>
              <a:rPr lang="hu-HU" sz="2000" dirty="0" smtClean="0">
                <a:latin typeface="Titillium Web Light"/>
              </a:rPr>
              <a:t> and </a:t>
            </a:r>
            <a:r>
              <a:rPr lang="hu-HU" sz="2000" dirty="0" err="1" smtClean="0">
                <a:latin typeface="Titillium Web Light"/>
              </a:rPr>
              <a:t>development</a:t>
            </a:r>
            <a:endParaRPr lang="hu-HU" sz="2000" dirty="0" smtClean="0">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err="1" smtClean="0">
                <a:latin typeface="Titillium Web Light"/>
              </a:rPr>
              <a:t>Hierarchy</a:t>
            </a:r>
            <a:r>
              <a:rPr lang="hu-HU" sz="2000" dirty="0" smtClean="0">
                <a:latin typeface="Titillium Web Light"/>
              </a:rPr>
              <a:t> (</a:t>
            </a:r>
            <a:r>
              <a:rPr lang="hu-HU" sz="2000" dirty="0" err="1" smtClean="0">
                <a:latin typeface="Titillium Web Light"/>
              </a:rPr>
              <a:t>module</a:t>
            </a:r>
            <a:r>
              <a:rPr lang="hu-HU" sz="2000" dirty="0" smtClean="0">
                <a:latin typeface="Titillium Web Light"/>
              </a:rPr>
              <a:t> </a:t>
            </a:r>
            <a:r>
              <a:rPr lang="hu-HU" sz="2000" dirty="0" err="1" smtClean="0">
                <a:latin typeface="Titillium Web Light"/>
              </a:rPr>
              <a:t>core</a:t>
            </a:r>
            <a:r>
              <a:rPr lang="hu-HU" sz="2000" dirty="0" smtClean="0">
                <a:latin typeface="Titillium Web Light"/>
              </a:rPr>
              <a:t>)</a:t>
            </a:r>
            <a:endParaRPr lang="hu-HU" sz="2000" dirty="0" smtClean="0">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smtClean="0">
                <a:latin typeface="Titillium Web Light"/>
              </a:rPr>
              <a:t>Overlap – </a:t>
            </a:r>
            <a:r>
              <a:rPr lang="hu-HU" sz="2000" dirty="0" err="1" smtClean="0">
                <a:latin typeface="Titillium Web Light"/>
              </a:rPr>
              <a:t>stress</a:t>
            </a:r>
            <a:r>
              <a:rPr lang="hu-HU" sz="2000" dirty="0" smtClean="0">
                <a:latin typeface="Titillium Web Light"/>
              </a:rPr>
              <a:t> </a:t>
            </a:r>
            <a:r>
              <a:rPr lang="hu-HU" sz="2000" dirty="0" err="1" smtClean="0">
                <a:latin typeface="Titillium Web Light"/>
              </a:rPr>
              <a:t>response</a:t>
            </a:r>
            <a:endParaRPr lang="hu-HU" sz="2000" dirty="0" smtClean="0">
              <a:latin typeface="Titillium Web Light"/>
            </a:endParaRPr>
          </a:p>
          <a:p>
            <a:pPr marL="285750" indent="-285750">
              <a:buFont typeface="Arial" panose="020B0604020202020204" pitchFamily="34" charset="0"/>
              <a:buChar char="•"/>
            </a:pPr>
            <a:endParaRPr lang="hu-HU" sz="2000" dirty="0" smtClean="0">
              <a:latin typeface="Titillium Web Light"/>
            </a:endParaRPr>
          </a:p>
          <a:p>
            <a:pPr marL="285750" indent="-285750">
              <a:buFont typeface="Arial" panose="020B0604020202020204" pitchFamily="34" charset="0"/>
              <a:buChar char="•"/>
            </a:pPr>
            <a:r>
              <a:rPr lang="hu-HU" sz="2000" dirty="0" err="1" smtClean="0">
                <a:latin typeface="Titillium Web Light"/>
              </a:rPr>
              <a:t>Inter-modular</a:t>
            </a:r>
            <a:r>
              <a:rPr lang="hu-HU" sz="2000" dirty="0" smtClean="0">
                <a:latin typeface="Titillium Web Light"/>
              </a:rPr>
              <a:t> </a:t>
            </a:r>
            <a:r>
              <a:rPr lang="hu-HU" sz="2000" b="1" dirty="0" err="1" smtClean="0">
                <a:latin typeface="Titillium Web Light"/>
              </a:rPr>
              <a:t>bridges</a:t>
            </a:r>
            <a:endParaRPr lang="hu-HU" sz="2000" b="1" dirty="0" smtClean="0">
              <a:latin typeface="Titillium Web Light"/>
            </a:endParaRPr>
          </a:p>
          <a:p>
            <a:pPr marL="285750" indent="-285750">
              <a:buFont typeface="Arial" panose="020B0604020202020204" pitchFamily="34" charset="0"/>
              <a:buChar char="•"/>
            </a:pPr>
            <a:endParaRPr lang="hu-HU" sz="2000" b="1" dirty="0" smtClean="0">
              <a:latin typeface="Titillium Web Light"/>
            </a:endParaRPr>
          </a:p>
          <a:p>
            <a:pPr marL="285750" indent="-285750">
              <a:buFont typeface="Arial" panose="020B0604020202020204" pitchFamily="34" charset="0"/>
              <a:buChar char="•"/>
            </a:pPr>
            <a:r>
              <a:rPr lang="hu-HU" sz="2000" b="1" dirty="0" err="1" smtClean="0">
                <a:latin typeface="Titillium Web Light"/>
              </a:rPr>
              <a:t>Bottlenecks</a:t>
            </a:r>
            <a:endParaRPr lang="hu-HU" sz="2000" b="1" dirty="0" smtClean="0">
              <a:latin typeface="Titillium Web Light"/>
            </a:endParaRPr>
          </a:p>
        </p:txBody>
      </p:sp>
    </p:spTree>
    <p:extLst>
      <p:ext uri="{BB962C8B-B14F-4D97-AF65-F5344CB8AC3E}">
        <p14:creationId xmlns:p14="http://schemas.microsoft.com/office/powerpoint/2010/main" val="1521445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186543" y="-96430"/>
            <a:ext cx="10515600" cy="1325563"/>
          </a:xfrm>
        </p:spPr>
        <p:txBody>
          <a:bodyPr>
            <a:normAutofit/>
          </a:bodyPr>
          <a:lstStyle/>
          <a:p>
            <a:r>
              <a:rPr lang="hu-HU" sz="3200" dirty="0" smtClean="0"/>
              <a:t>The </a:t>
            </a:r>
            <a:r>
              <a:rPr lang="hu-HU" sz="3200" dirty="0" err="1" smtClean="0"/>
              <a:t>ModuLand</a:t>
            </a:r>
            <a:r>
              <a:rPr lang="hu-HU" sz="3200" dirty="0" smtClean="0"/>
              <a:t> </a:t>
            </a:r>
            <a:r>
              <a:rPr lang="hu-HU" sz="3200" dirty="0" err="1" smtClean="0"/>
              <a:t>method</a:t>
            </a:r>
            <a:r>
              <a:rPr lang="hu-HU" sz="3200" dirty="0" smtClean="0"/>
              <a:t> - „</a:t>
            </a:r>
            <a:r>
              <a:rPr lang="hu-HU" sz="3200" dirty="0" err="1" smtClean="0"/>
              <a:t>Community</a:t>
            </a:r>
            <a:r>
              <a:rPr lang="hu-HU" sz="3200" dirty="0" smtClean="0"/>
              <a:t> </a:t>
            </a:r>
            <a:r>
              <a:rPr lang="hu-HU" sz="3200" dirty="0" err="1" smtClean="0"/>
              <a:t>landscapes</a:t>
            </a:r>
            <a:r>
              <a:rPr lang="hu-HU" sz="3200" dirty="0" smtClean="0"/>
              <a:t>”</a:t>
            </a:r>
            <a:endParaRPr lang="hu-HU" sz="3200" dirty="0"/>
          </a:p>
        </p:txBody>
      </p:sp>
      <p:pic>
        <p:nvPicPr>
          <p:cNvPr id="4" name="Kép 3">
            <a:extLst>
              <a:ext uri="{FF2B5EF4-FFF2-40B4-BE49-F238E27FC236}">
                <a16:creationId xmlns:a16="http://schemas.microsoft.com/office/drawing/2014/main" id="{ACB8B2C4-18A3-4E04-A763-A4FA6764C2AC}"/>
              </a:ext>
            </a:extLst>
          </p:cNvPr>
          <p:cNvPicPr>
            <a:picLocks noChangeAspect="1"/>
          </p:cNvPicPr>
          <p:nvPr/>
        </p:nvPicPr>
        <p:blipFill>
          <a:blip r:embed="rId3"/>
          <a:stretch>
            <a:fillRect/>
          </a:stretch>
        </p:blipFill>
        <p:spPr>
          <a:xfrm>
            <a:off x="10793575" y="228600"/>
            <a:ext cx="756194" cy="887707"/>
          </a:xfrm>
          <a:prstGeom prst="rect">
            <a:avLst/>
          </a:prstGeom>
        </p:spPr>
      </p:pic>
      <p:pic>
        <p:nvPicPr>
          <p:cNvPr id="7" name="Tartalom hely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844" y="1533933"/>
            <a:ext cx="7226911" cy="4364843"/>
          </a:xfrm>
          <a:prstGeom prst="rect">
            <a:avLst/>
          </a:prstGeom>
        </p:spPr>
      </p:pic>
      <p:sp>
        <p:nvSpPr>
          <p:cNvPr id="3" name="Téglalap 2"/>
          <p:cNvSpPr/>
          <p:nvPr/>
        </p:nvSpPr>
        <p:spPr>
          <a:xfrm>
            <a:off x="2644589" y="6086598"/>
            <a:ext cx="6918166" cy="646331"/>
          </a:xfrm>
          <a:prstGeom prst="rect">
            <a:avLst/>
          </a:prstGeom>
        </p:spPr>
        <p:txBody>
          <a:bodyPr wrap="square">
            <a:spAutoFit/>
          </a:bodyPr>
          <a:lstStyle/>
          <a:p>
            <a:r>
              <a:rPr lang="en-US" sz="1200" dirty="0" err="1" smtClean="0"/>
              <a:t>Kovács</a:t>
            </a:r>
            <a:r>
              <a:rPr lang="en-US" sz="1200" dirty="0" smtClean="0"/>
              <a:t>, I. A., </a:t>
            </a:r>
            <a:r>
              <a:rPr lang="en-US" sz="1200" dirty="0" err="1" smtClean="0"/>
              <a:t>Palotai</a:t>
            </a:r>
            <a:r>
              <a:rPr lang="en-US" sz="1200" dirty="0" smtClean="0"/>
              <a:t>, R., </a:t>
            </a:r>
            <a:r>
              <a:rPr lang="en-US" sz="1200" dirty="0" err="1" smtClean="0"/>
              <a:t>Szalay</a:t>
            </a:r>
            <a:r>
              <a:rPr lang="en-US" sz="1200" dirty="0" smtClean="0"/>
              <a:t>, M. S., &amp; </a:t>
            </a:r>
            <a:r>
              <a:rPr lang="en-US" sz="1200" dirty="0" err="1" smtClean="0"/>
              <a:t>Csermely</a:t>
            </a:r>
            <a:r>
              <a:rPr lang="en-US" sz="1200" dirty="0" smtClean="0"/>
              <a:t>, P. (2010). Community landscapes: an integrative approach to determine overlapping network module hierarchy, identify key nodes and predict network dynamics. </a:t>
            </a:r>
            <a:r>
              <a:rPr lang="en-US" sz="1200" i="1" dirty="0" err="1" smtClean="0"/>
              <a:t>PloS</a:t>
            </a:r>
            <a:r>
              <a:rPr lang="en-US" sz="1200" i="1" dirty="0" smtClean="0"/>
              <a:t> one</a:t>
            </a:r>
            <a:r>
              <a:rPr lang="en-US" sz="1200" dirty="0" smtClean="0"/>
              <a:t>, </a:t>
            </a:r>
            <a:r>
              <a:rPr lang="en-US" sz="1200" i="1" dirty="0" smtClean="0"/>
              <a:t>5</a:t>
            </a:r>
            <a:r>
              <a:rPr lang="en-US" sz="1200" dirty="0" smtClean="0"/>
              <a:t>(9), e12528.</a:t>
            </a:r>
            <a:endParaRPr lang="en-US" sz="1200" dirty="0"/>
          </a:p>
        </p:txBody>
      </p:sp>
    </p:spTree>
    <p:extLst>
      <p:ext uri="{BB962C8B-B14F-4D97-AF65-F5344CB8AC3E}">
        <p14:creationId xmlns:p14="http://schemas.microsoft.com/office/powerpoint/2010/main" val="328684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Kép 3"/>
          <p:cNvPicPr>
            <a:picLocks noChangeAspect="1"/>
          </p:cNvPicPr>
          <p:nvPr/>
        </p:nvPicPr>
        <p:blipFill>
          <a:blip r:embed="rId3"/>
          <a:stretch>
            <a:fillRect/>
          </a:stretch>
        </p:blipFill>
        <p:spPr>
          <a:xfrm>
            <a:off x="7803689" y="1523226"/>
            <a:ext cx="3464945" cy="4014852"/>
          </a:xfrm>
          <a:prstGeom prst="rect">
            <a:avLst/>
          </a:prstGeom>
        </p:spPr>
      </p:pic>
      <p:sp>
        <p:nvSpPr>
          <p:cNvPr id="5" name="Szövegdoboz 4"/>
          <p:cNvSpPr txBox="1"/>
          <p:nvPr/>
        </p:nvSpPr>
        <p:spPr>
          <a:xfrm>
            <a:off x="7803689" y="5605876"/>
            <a:ext cx="3536664" cy="769441"/>
          </a:xfrm>
          <a:prstGeom prst="rect">
            <a:avLst/>
          </a:prstGeom>
          <a:noFill/>
        </p:spPr>
        <p:txBody>
          <a:bodyPr wrap="square" rtlCol="0">
            <a:spAutoFit/>
          </a:bodyPr>
          <a:lstStyle/>
          <a:p>
            <a:r>
              <a:rPr lang="en-US" sz="1100" dirty="0" err="1"/>
              <a:t>Csermely</a:t>
            </a:r>
            <a:r>
              <a:rPr lang="en-US" sz="1100" dirty="0"/>
              <a:t>, P. (2008). Creative elements: network-based predictions of active </a:t>
            </a:r>
            <a:r>
              <a:rPr lang="en-US" sz="1100" dirty="0" err="1"/>
              <a:t>centres</a:t>
            </a:r>
            <a:r>
              <a:rPr lang="en-US" sz="1100" dirty="0"/>
              <a:t> in proteins and cellular and social networks. </a:t>
            </a:r>
            <a:r>
              <a:rPr lang="en-US" sz="1100" i="1" dirty="0"/>
              <a:t>Trends in Biochemical Sciences</a:t>
            </a:r>
            <a:r>
              <a:rPr lang="en-US" sz="1100" dirty="0"/>
              <a:t>, </a:t>
            </a:r>
            <a:r>
              <a:rPr lang="en-US" sz="1100" i="1" dirty="0"/>
              <a:t>33</a:t>
            </a:r>
            <a:r>
              <a:rPr lang="en-US" sz="1100" dirty="0"/>
              <a:t>(12), </a:t>
            </a:r>
            <a:r>
              <a:rPr lang="en-US" sz="1100" dirty="0" smtClean="0"/>
              <a:t>569–576</a:t>
            </a:r>
            <a:endParaRPr lang="en-US" sz="1100" dirty="0">
              <a:effectLst/>
            </a:endParaRPr>
          </a:p>
        </p:txBody>
      </p:sp>
      <p:sp>
        <p:nvSpPr>
          <p:cNvPr id="8" name="Cím 1"/>
          <p:cNvSpPr>
            <a:spLocks noGrp="1"/>
          </p:cNvSpPr>
          <p:nvPr>
            <p:ph type="title"/>
          </p:nvPr>
        </p:nvSpPr>
        <p:spPr>
          <a:xfrm>
            <a:off x="1601646" y="-477065"/>
            <a:ext cx="10515600" cy="1325563"/>
          </a:xfrm>
        </p:spPr>
        <p:txBody>
          <a:bodyPr>
            <a:normAutofit/>
          </a:bodyPr>
          <a:lstStyle/>
          <a:p>
            <a:r>
              <a:rPr lang="hu-HU" sz="3200" dirty="0" smtClean="0"/>
              <a:t>Network </a:t>
            </a:r>
            <a:r>
              <a:rPr lang="hu-HU" sz="3200" dirty="0" err="1" smtClean="0"/>
              <a:t>topology</a:t>
            </a:r>
            <a:r>
              <a:rPr lang="hu-HU" sz="3200" dirty="0" smtClean="0"/>
              <a:t> </a:t>
            </a:r>
            <a:r>
              <a:rPr lang="hu-HU" sz="3200" dirty="0" smtClean="0"/>
              <a:t>V</a:t>
            </a:r>
            <a:r>
              <a:rPr lang="hu-HU" sz="3200" dirty="0" smtClean="0"/>
              <a:t>. – </a:t>
            </a:r>
            <a:r>
              <a:rPr lang="hu-HU" sz="3200" dirty="0" err="1" smtClean="0"/>
              <a:t>creative</a:t>
            </a:r>
            <a:r>
              <a:rPr lang="hu-HU" sz="3200" dirty="0" smtClean="0"/>
              <a:t> </a:t>
            </a:r>
            <a:r>
              <a:rPr lang="hu-HU" sz="3200" dirty="0" err="1" smtClean="0"/>
              <a:t>nodes</a:t>
            </a:r>
            <a:endParaRPr lang="hu-HU" sz="3200" dirty="0"/>
          </a:p>
        </p:txBody>
      </p:sp>
      <p:sp>
        <p:nvSpPr>
          <p:cNvPr id="9" name="Tartalom helye 2"/>
          <p:cNvSpPr>
            <a:spLocks noGrp="1"/>
          </p:cNvSpPr>
          <p:nvPr>
            <p:ph idx="1"/>
          </p:nvPr>
        </p:nvSpPr>
        <p:spPr>
          <a:xfrm>
            <a:off x="516283" y="1077908"/>
            <a:ext cx="9596466" cy="2112543"/>
          </a:xfrm>
        </p:spPr>
        <p:txBody>
          <a:bodyPr>
            <a:normAutofit/>
          </a:bodyPr>
          <a:lstStyle/>
          <a:p>
            <a:pPr marL="76200" indent="0">
              <a:buNone/>
            </a:pPr>
            <a:r>
              <a:rPr lang="hu-HU" sz="2000" dirty="0" err="1" smtClean="0"/>
              <a:t>Creative</a:t>
            </a:r>
            <a:r>
              <a:rPr lang="hu-HU" sz="2000" dirty="0" smtClean="0"/>
              <a:t> </a:t>
            </a:r>
            <a:r>
              <a:rPr lang="hu-HU" sz="2000" dirty="0" err="1" smtClean="0"/>
              <a:t>nodes</a:t>
            </a:r>
            <a:r>
              <a:rPr lang="hu-HU" sz="2000" dirty="0" smtClean="0"/>
              <a:t> </a:t>
            </a:r>
            <a:r>
              <a:rPr lang="hu-HU" sz="1800" dirty="0" smtClean="0"/>
              <a:t>– </a:t>
            </a:r>
            <a:r>
              <a:rPr lang="hu-HU" sz="1800" dirty="0" smtClean="0">
                <a:solidFill>
                  <a:srgbClr val="FF0000"/>
                </a:solidFill>
              </a:rPr>
              <a:t>[</a:t>
            </a:r>
            <a:r>
              <a:rPr lang="hu-HU" sz="1800" dirty="0" err="1" smtClean="0">
                <a:solidFill>
                  <a:srgbClr val="FF0000"/>
                </a:solidFill>
              </a:rPr>
              <a:t>intrinsicly</a:t>
            </a:r>
            <a:r>
              <a:rPr lang="hu-HU" sz="1800" dirty="0" smtClean="0">
                <a:solidFill>
                  <a:srgbClr val="FF0000"/>
                </a:solidFill>
              </a:rPr>
              <a:t> </a:t>
            </a:r>
            <a:r>
              <a:rPr lang="hu-HU" sz="1800" dirty="0" err="1" smtClean="0">
                <a:solidFill>
                  <a:srgbClr val="FF0000"/>
                </a:solidFill>
              </a:rPr>
              <a:t>disordered</a:t>
            </a:r>
            <a:r>
              <a:rPr lang="hu-HU" sz="1800" dirty="0" smtClean="0">
                <a:solidFill>
                  <a:srgbClr val="FF0000"/>
                </a:solidFill>
              </a:rPr>
              <a:t> </a:t>
            </a:r>
            <a:r>
              <a:rPr lang="hu-HU" sz="1800" dirty="0" err="1" smtClean="0">
                <a:solidFill>
                  <a:srgbClr val="FF0000"/>
                </a:solidFill>
              </a:rPr>
              <a:t>proteins</a:t>
            </a:r>
            <a:r>
              <a:rPr lang="hu-HU" sz="1800" dirty="0" smtClean="0">
                <a:solidFill>
                  <a:srgbClr val="FF0000"/>
                </a:solidFill>
              </a:rPr>
              <a:t>?]</a:t>
            </a:r>
            <a:endParaRPr lang="hu-HU" dirty="0"/>
          </a:p>
        </p:txBody>
      </p:sp>
      <p:sp>
        <p:nvSpPr>
          <p:cNvPr id="10" name="Tartalom helye 2"/>
          <p:cNvSpPr txBox="1">
            <a:spLocks/>
          </p:cNvSpPr>
          <p:nvPr/>
        </p:nvSpPr>
        <p:spPr>
          <a:xfrm>
            <a:off x="673079" y="2222495"/>
            <a:ext cx="6973814" cy="4351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eaLnBrk="1" hangingPunct="1">
              <a:lnSpc>
                <a:spcPct val="100000"/>
              </a:lnSpc>
              <a:spcBef>
                <a:spcPts val="60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1pPr>
            <a:lvl2pPr marL="914400" marR="0" lvl="1" indent="-381000" algn="l" rtl="0" eaLnBrk="1" hangingPunct="1">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2pPr>
            <a:lvl3pPr marL="1371600" marR="0" lvl="2" indent="-381000" algn="l" rtl="0" eaLnBrk="1" hangingPunct="1">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3pPr>
            <a:lvl4pPr marL="1828800" marR="0" lvl="3"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4pPr>
            <a:lvl5pPr marL="2286000" marR="0" lvl="4"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5pPr>
            <a:lvl6pPr marL="2743200" marR="0" lvl="5"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6pPr>
            <a:lvl7pPr marL="3200400" marR="0" lvl="6"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7pPr>
            <a:lvl8pPr marL="3657600" marR="0" lvl="7"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8pPr>
            <a:lvl9pPr marL="4114800" marR="0" lvl="8" indent="-381000" algn="l" rtl="0" eaLnBrk="1" hangingPunct="1">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9pPr>
          </a:lstStyle>
          <a:p>
            <a:r>
              <a:rPr lang="hu-HU" sz="1800" kern="0" dirty="0" err="1"/>
              <a:t>C</a:t>
            </a:r>
            <a:r>
              <a:rPr lang="hu-HU" sz="1800" kern="0" dirty="0" err="1" smtClean="0"/>
              <a:t>onnect</a:t>
            </a:r>
            <a:r>
              <a:rPr lang="hu-HU" sz="1800" kern="0" dirty="0" smtClean="0"/>
              <a:t> </a:t>
            </a:r>
            <a:r>
              <a:rPr lang="hu-HU" sz="1800" kern="0" dirty="0" err="1" smtClean="0"/>
              <a:t>elements</a:t>
            </a:r>
            <a:r>
              <a:rPr lang="hu-HU" sz="1800" kern="0" dirty="0" smtClean="0"/>
              <a:t> </a:t>
            </a:r>
            <a:r>
              <a:rPr lang="hu-HU" sz="1800" kern="0" dirty="0" err="1" smtClean="0"/>
              <a:t>that</a:t>
            </a:r>
            <a:r>
              <a:rPr lang="hu-HU" sz="1800" kern="0" dirty="0" smtClean="0"/>
              <a:t> </a:t>
            </a:r>
            <a:r>
              <a:rPr lang="hu-HU" sz="1800" kern="0" dirty="0" err="1" smtClean="0"/>
              <a:t>are</a:t>
            </a:r>
            <a:r>
              <a:rPr lang="hu-HU" sz="1800" kern="0" dirty="0" smtClean="0"/>
              <a:t> </a:t>
            </a:r>
            <a:r>
              <a:rPr lang="hu-HU" sz="1800" kern="0" dirty="0" err="1" smtClean="0"/>
              <a:t>not</a:t>
            </a:r>
            <a:r>
              <a:rPr lang="hu-HU" sz="1800" kern="0" dirty="0" smtClean="0"/>
              <a:t> </a:t>
            </a:r>
            <a:r>
              <a:rPr lang="hu-HU" sz="1800" kern="0" dirty="0" err="1" smtClean="0"/>
              <a:t>directly</a:t>
            </a:r>
            <a:r>
              <a:rPr lang="hu-HU" sz="1800" kern="0" dirty="0" smtClean="0"/>
              <a:t> </a:t>
            </a:r>
            <a:r>
              <a:rPr lang="hu-HU" sz="1800" kern="0" dirty="0" err="1" smtClean="0"/>
              <a:t>connected</a:t>
            </a:r>
            <a:r>
              <a:rPr lang="hu-HU" sz="1800" kern="0" dirty="0" smtClean="0"/>
              <a:t> </a:t>
            </a:r>
            <a:r>
              <a:rPr lang="hu-HU" sz="1800" kern="0" dirty="0" err="1" smtClean="0"/>
              <a:t>to</a:t>
            </a:r>
            <a:r>
              <a:rPr lang="hu-HU" sz="1800" kern="0" dirty="0" smtClean="0"/>
              <a:t> </a:t>
            </a:r>
            <a:r>
              <a:rPr lang="hu-HU" sz="1800" kern="0" dirty="0" err="1" smtClean="0"/>
              <a:t>each</a:t>
            </a:r>
            <a:r>
              <a:rPr lang="hu-HU" sz="1800" kern="0" dirty="0" smtClean="0"/>
              <a:t> </a:t>
            </a:r>
            <a:r>
              <a:rPr lang="hu-HU" sz="1800" kern="0" dirty="0" err="1" smtClean="0"/>
              <a:t>other</a:t>
            </a:r>
            <a:endParaRPr lang="hu-HU" sz="1800" kern="0" dirty="0"/>
          </a:p>
          <a:p>
            <a:r>
              <a:rPr lang="hu-HU" sz="1800" kern="0" dirty="0" err="1" smtClean="0"/>
              <a:t>Connect</a:t>
            </a:r>
            <a:r>
              <a:rPr lang="hu-HU" sz="1800" kern="0" dirty="0" smtClean="0"/>
              <a:t> </a:t>
            </a:r>
            <a:r>
              <a:rPr lang="hu-HU" sz="1800" kern="0" dirty="0" err="1" smtClean="0"/>
              <a:t>to</a:t>
            </a:r>
            <a:r>
              <a:rPr lang="hu-HU" sz="1800" kern="0" dirty="0" smtClean="0"/>
              <a:t> </a:t>
            </a:r>
            <a:r>
              <a:rPr lang="hu-HU" sz="1800" kern="0" dirty="0" err="1" smtClean="0"/>
              <a:t>hubs</a:t>
            </a:r>
            <a:r>
              <a:rPr lang="hu-HU" sz="1800" kern="0" dirty="0" smtClean="0"/>
              <a:t> </a:t>
            </a:r>
          </a:p>
          <a:p>
            <a:r>
              <a:rPr lang="hu-HU" sz="1800" kern="0" dirty="0" err="1" smtClean="0"/>
              <a:t>Intra-modular</a:t>
            </a:r>
            <a:r>
              <a:rPr lang="hu-HU" sz="1800" kern="0" dirty="0" smtClean="0"/>
              <a:t> </a:t>
            </a:r>
            <a:r>
              <a:rPr lang="hu-HU" sz="1800" kern="0" dirty="0" err="1" smtClean="0"/>
              <a:t>nodes</a:t>
            </a:r>
            <a:endParaRPr lang="hu-HU" sz="1800" kern="0" dirty="0" smtClean="0"/>
          </a:p>
          <a:p>
            <a:r>
              <a:rPr lang="hu-HU" sz="1800" kern="0" dirty="0" err="1" smtClean="0"/>
              <a:t>Provide</a:t>
            </a:r>
            <a:r>
              <a:rPr lang="hu-HU" sz="1800" kern="0" dirty="0" smtClean="0"/>
              <a:t> </a:t>
            </a:r>
            <a:r>
              <a:rPr lang="hu-HU" sz="1800" kern="0" dirty="0" err="1" smtClean="0"/>
              <a:t>short</a:t>
            </a:r>
            <a:r>
              <a:rPr lang="hu-HU" sz="1800" kern="0" dirty="0" smtClean="0"/>
              <a:t> </a:t>
            </a:r>
            <a:r>
              <a:rPr lang="hu-HU" sz="1800" kern="0" dirty="0" err="1" smtClean="0"/>
              <a:t>cuts</a:t>
            </a:r>
            <a:r>
              <a:rPr lang="hu-HU" sz="1800" kern="0" dirty="0" smtClean="0"/>
              <a:t> </a:t>
            </a:r>
          </a:p>
          <a:p>
            <a:r>
              <a:rPr lang="hu-HU" sz="1800" kern="0" dirty="0" err="1" smtClean="0"/>
              <a:t>Low</a:t>
            </a:r>
            <a:r>
              <a:rPr lang="hu-HU" sz="1800" kern="0" dirty="0" smtClean="0"/>
              <a:t> </a:t>
            </a:r>
            <a:r>
              <a:rPr lang="hu-HU" sz="1800" kern="0" dirty="0" err="1" smtClean="0"/>
              <a:t>occurence</a:t>
            </a:r>
            <a:r>
              <a:rPr lang="hu-HU" sz="1800" kern="0" dirty="0" smtClean="0"/>
              <a:t> – </a:t>
            </a:r>
            <a:r>
              <a:rPr lang="hu-HU" sz="1800" kern="0" dirty="0" err="1" smtClean="0"/>
              <a:t>increases</a:t>
            </a:r>
            <a:r>
              <a:rPr lang="hu-HU" sz="1800" kern="0" dirty="0" smtClean="0"/>
              <a:t> </a:t>
            </a:r>
            <a:r>
              <a:rPr lang="hu-HU" sz="1800" kern="0" dirty="0" err="1" smtClean="0"/>
              <a:t>when</a:t>
            </a:r>
            <a:r>
              <a:rPr lang="hu-HU" sz="1800" kern="0" dirty="0" smtClean="0"/>
              <a:t> </a:t>
            </a:r>
            <a:r>
              <a:rPr lang="hu-HU" sz="1800" kern="0" dirty="0" err="1" smtClean="0"/>
              <a:t>fluctuating</a:t>
            </a:r>
            <a:r>
              <a:rPr lang="hu-HU" sz="1800" kern="0" dirty="0" smtClean="0"/>
              <a:t> </a:t>
            </a:r>
            <a:r>
              <a:rPr lang="hu-HU" sz="1800" kern="0" dirty="0" err="1" smtClean="0"/>
              <a:t>environment</a:t>
            </a:r>
            <a:endParaRPr lang="hu-HU" sz="1800" kern="0" dirty="0" smtClean="0"/>
          </a:p>
          <a:p>
            <a:r>
              <a:rPr lang="hu-HU" sz="1800" kern="0" dirty="0" smtClean="0"/>
              <a:t>„life </a:t>
            </a:r>
            <a:r>
              <a:rPr lang="hu-HU" sz="1800" kern="0" dirty="0" err="1" smtClean="0"/>
              <a:t>insurance</a:t>
            </a:r>
            <a:r>
              <a:rPr lang="hu-HU" sz="1800" kern="0" dirty="0" smtClean="0"/>
              <a:t>”</a:t>
            </a:r>
          </a:p>
          <a:p>
            <a:endParaRPr lang="hu-HU" sz="1800" kern="0" dirty="0"/>
          </a:p>
        </p:txBody>
      </p:sp>
    </p:spTree>
    <p:extLst>
      <p:ext uri="{BB962C8B-B14F-4D97-AF65-F5344CB8AC3E}">
        <p14:creationId xmlns:p14="http://schemas.microsoft.com/office/powerpoint/2010/main" val="384170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282679" y="0"/>
            <a:ext cx="9014800" cy="1143200"/>
          </a:xfrm>
        </p:spPr>
        <p:txBody>
          <a:bodyPr/>
          <a:lstStyle/>
          <a:p>
            <a:r>
              <a:rPr lang="hu-HU" sz="3200" dirty="0" err="1" smtClean="0"/>
              <a:t>Signaling</a:t>
            </a:r>
            <a:r>
              <a:rPr lang="hu-HU" sz="3200" dirty="0" smtClean="0"/>
              <a:t> </a:t>
            </a:r>
            <a:r>
              <a:rPr lang="hu-HU" sz="3200" dirty="0" err="1" smtClean="0"/>
              <a:t>networks</a:t>
            </a:r>
            <a:r>
              <a:rPr lang="hu-HU" sz="3200" dirty="0" smtClean="0"/>
              <a:t> and </a:t>
            </a:r>
            <a:r>
              <a:rPr lang="hu-HU" sz="3200" dirty="0" err="1" smtClean="0"/>
              <a:t>cancer</a:t>
            </a:r>
            <a:endParaRPr lang="en-US" sz="3200" dirty="0"/>
          </a:p>
        </p:txBody>
      </p:sp>
      <p:pic>
        <p:nvPicPr>
          <p:cNvPr id="4" name="Kép 3"/>
          <p:cNvPicPr>
            <a:picLocks noChangeAspect="1"/>
          </p:cNvPicPr>
          <p:nvPr/>
        </p:nvPicPr>
        <p:blipFill>
          <a:blip r:embed="rId3"/>
          <a:stretch>
            <a:fillRect/>
          </a:stretch>
        </p:blipFill>
        <p:spPr>
          <a:xfrm>
            <a:off x="7261298" y="1637740"/>
            <a:ext cx="4067122" cy="3714190"/>
          </a:xfrm>
          <a:prstGeom prst="rect">
            <a:avLst/>
          </a:prstGeom>
          <a:ln>
            <a:solidFill>
              <a:schemeClr val="accent6">
                <a:lumMod val="90000"/>
                <a:lumOff val="10000"/>
              </a:schemeClr>
            </a:solidFill>
          </a:ln>
        </p:spPr>
      </p:pic>
      <p:sp>
        <p:nvSpPr>
          <p:cNvPr id="5" name="Téglalap 4"/>
          <p:cNvSpPr/>
          <p:nvPr/>
        </p:nvSpPr>
        <p:spPr>
          <a:xfrm>
            <a:off x="7261298" y="5432628"/>
            <a:ext cx="4067122" cy="646331"/>
          </a:xfrm>
          <a:prstGeom prst="rect">
            <a:avLst/>
          </a:prstGeom>
        </p:spPr>
        <p:txBody>
          <a:bodyPr wrap="square">
            <a:spAutoFit/>
          </a:bodyPr>
          <a:lstStyle/>
          <a:p>
            <a:r>
              <a:rPr lang="en-US" sz="1200" dirty="0" err="1" smtClean="0"/>
              <a:t>Cloutier</a:t>
            </a:r>
            <a:r>
              <a:rPr lang="en-US" sz="1200" dirty="0" smtClean="0"/>
              <a:t>, M., &amp; Wang, E. (2011). Dynamic modeling and analysis of cancer cellular network motifs. </a:t>
            </a:r>
            <a:r>
              <a:rPr lang="en-US" sz="1200" i="1" dirty="0" smtClean="0"/>
              <a:t>Integrative Biology</a:t>
            </a:r>
            <a:r>
              <a:rPr lang="en-US" sz="1200" dirty="0" smtClean="0"/>
              <a:t>, </a:t>
            </a:r>
            <a:r>
              <a:rPr lang="en-US" sz="1200" i="1" dirty="0" smtClean="0"/>
              <a:t>3</a:t>
            </a:r>
            <a:r>
              <a:rPr lang="en-US" sz="1200" dirty="0" smtClean="0"/>
              <a:t>(7), 724-732.</a:t>
            </a:r>
            <a:endParaRPr lang="en-US" sz="1200" dirty="0"/>
          </a:p>
        </p:txBody>
      </p:sp>
      <p:sp>
        <p:nvSpPr>
          <p:cNvPr id="6" name="Téglalap 5"/>
          <p:cNvSpPr/>
          <p:nvPr/>
        </p:nvSpPr>
        <p:spPr>
          <a:xfrm>
            <a:off x="663388" y="1397600"/>
            <a:ext cx="6096000" cy="4770537"/>
          </a:xfrm>
          <a:prstGeom prst="rect">
            <a:avLst/>
          </a:prstGeom>
        </p:spPr>
        <p:txBody>
          <a:bodyPr>
            <a:spAutoFit/>
          </a:bodyPr>
          <a:lstStyle/>
          <a:p>
            <a:pPr marL="285750" indent="-285750">
              <a:buFont typeface="Arial" panose="020B0604020202020204" pitchFamily="34" charset="0"/>
              <a:buChar char="•"/>
            </a:pPr>
            <a:r>
              <a:rPr lang="hu-HU" sz="1600" b="1" dirty="0" err="1" smtClean="0">
                <a:latin typeface="g_d0_f11"/>
              </a:rPr>
              <a:t>Upstream</a:t>
            </a:r>
            <a:r>
              <a:rPr lang="hu-HU" sz="1600" b="1" dirty="0" smtClean="0">
                <a:latin typeface="g_d0_f11"/>
              </a:rPr>
              <a:t>: </a:t>
            </a:r>
            <a:r>
              <a:rPr lang="hu-HU" sz="1600" dirty="0" err="1" smtClean="0">
                <a:latin typeface="g_d0_f11"/>
              </a:rPr>
              <a:t>signaling</a:t>
            </a:r>
            <a:r>
              <a:rPr lang="hu-HU" sz="1600" dirty="0" smtClean="0">
                <a:latin typeface="g_d0_f11"/>
              </a:rPr>
              <a:t> </a:t>
            </a:r>
            <a:r>
              <a:rPr lang="hu-HU" sz="1600" dirty="0" err="1" smtClean="0">
                <a:latin typeface="g_d0_f11"/>
              </a:rPr>
              <a:t>pathway</a:t>
            </a:r>
            <a:r>
              <a:rPr lang="hu-HU" sz="1600" dirty="0" err="1">
                <a:latin typeface="g_d0_f11"/>
              </a:rPr>
              <a:t>s</a:t>
            </a:r>
            <a:endParaRPr lang="hu-HU" sz="1600" dirty="0" smtClean="0">
              <a:latin typeface="g_d0_f11"/>
            </a:endParaRPr>
          </a:p>
          <a:p>
            <a:pPr marL="285750" indent="-285750">
              <a:buFont typeface="Arial" panose="020B0604020202020204" pitchFamily="34" charset="0"/>
              <a:buChar char="•"/>
            </a:pPr>
            <a:r>
              <a:rPr lang="hu-HU" sz="1600" b="1" dirty="0" err="1" smtClean="0">
                <a:latin typeface="g_d0_f11"/>
              </a:rPr>
              <a:t>Downstream</a:t>
            </a:r>
            <a:r>
              <a:rPr lang="hu-HU" sz="1600" b="1" dirty="0" smtClean="0">
                <a:latin typeface="g_d0_f11"/>
              </a:rPr>
              <a:t>: </a:t>
            </a:r>
            <a:r>
              <a:rPr lang="hu-HU" sz="1600" dirty="0" err="1" smtClean="0">
                <a:latin typeface="g_d0_f11"/>
              </a:rPr>
              <a:t>regulatory</a:t>
            </a:r>
            <a:r>
              <a:rPr lang="hu-HU" sz="1600" dirty="0" smtClean="0">
                <a:latin typeface="g_d0_f11"/>
              </a:rPr>
              <a:t> part (</a:t>
            </a:r>
            <a:r>
              <a:rPr lang="hu-HU" sz="1600" dirty="0" err="1" smtClean="0">
                <a:latin typeface="g_d0_f11"/>
              </a:rPr>
              <a:t>TFs</a:t>
            </a:r>
            <a:r>
              <a:rPr lang="hu-HU" sz="1600" dirty="0" smtClean="0">
                <a:latin typeface="g_d0_f11"/>
              </a:rPr>
              <a:t>, </a:t>
            </a:r>
            <a:r>
              <a:rPr lang="hu-HU" sz="1600" dirty="0" err="1" smtClean="0">
                <a:latin typeface="g_d0_f11"/>
              </a:rPr>
              <a:t>microRNAs</a:t>
            </a:r>
            <a:r>
              <a:rPr lang="hu-HU" sz="1600" dirty="0" smtClean="0">
                <a:latin typeface="g_d0_f11"/>
              </a:rPr>
              <a:t>) </a:t>
            </a:r>
          </a:p>
          <a:p>
            <a:pPr marL="285750" indent="-285750">
              <a:buFont typeface="Arial" panose="020B0604020202020204" pitchFamily="34" charset="0"/>
              <a:buChar char="•"/>
            </a:pPr>
            <a:endParaRPr lang="hu-HU" sz="1600" dirty="0" smtClean="0">
              <a:latin typeface="g_d0_f11"/>
            </a:endParaRPr>
          </a:p>
          <a:p>
            <a:pPr marL="285750" indent="-285750">
              <a:buFont typeface="Arial" panose="020B0604020202020204" pitchFamily="34" charset="0"/>
              <a:buChar char="•"/>
            </a:pPr>
            <a:r>
              <a:rPr lang="hu-HU" sz="1600" dirty="0" smtClean="0">
                <a:latin typeface="g_d0_f11"/>
              </a:rPr>
              <a:t>P</a:t>
            </a:r>
            <a:r>
              <a:rPr lang="en-US" sz="1600" dirty="0" err="1" smtClean="0">
                <a:effectLst/>
                <a:latin typeface="g_d0_f11"/>
              </a:rPr>
              <a:t>ositive</a:t>
            </a:r>
            <a:r>
              <a:rPr lang="en-US" sz="1600" dirty="0" smtClean="0">
                <a:effectLst/>
                <a:latin typeface="g_d0_f11"/>
              </a:rPr>
              <a:t> signaling regulatory network motifs</a:t>
            </a:r>
            <a:r>
              <a:rPr lang="hu-HU" sz="1600" dirty="0" smtClean="0">
                <a:effectLst/>
                <a:latin typeface="g_d0_f11"/>
              </a:rPr>
              <a:t>: </a:t>
            </a:r>
            <a:r>
              <a:rPr lang="en-US" sz="1600" dirty="0" smtClean="0">
                <a:effectLst/>
                <a:latin typeface="g_d0_f11"/>
              </a:rPr>
              <a:t>cancer driving mutating </a:t>
            </a:r>
            <a:r>
              <a:rPr lang="en-US" sz="1600" b="1" dirty="0" smtClean="0">
                <a:effectLst/>
                <a:latin typeface="g_d0_f11"/>
              </a:rPr>
              <a:t>oncogenes</a:t>
            </a:r>
            <a:endParaRPr lang="hu-HU" sz="1600" b="1" dirty="0" smtClean="0">
              <a:effectLst/>
              <a:latin typeface="g_d0_f11"/>
            </a:endParaRPr>
          </a:p>
          <a:p>
            <a:pPr marL="742950" lvl="1" indent="-285750">
              <a:buFont typeface="Arial" panose="020B0604020202020204" pitchFamily="34" charset="0"/>
              <a:buChar char="•"/>
            </a:pPr>
            <a:r>
              <a:rPr lang="hu-HU" sz="1600" b="1" dirty="0" err="1" smtClean="0">
                <a:latin typeface="g_d0_f11"/>
              </a:rPr>
              <a:t>Gain</a:t>
            </a:r>
            <a:r>
              <a:rPr lang="hu-HU" sz="1600" b="1" dirty="0" smtClean="0">
                <a:latin typeface="g_d0_f11"/>
              </a:rPr>
              <a:t> of </a:t>
            </a:r>
            <a:r>
              <a:rPr lang="hu-HU" sz="1600" b="1" dirty="0" err="1" smtClean="0">
                <a:latin typeface="g_d0_f11"/>
              </a:rPr>
              <a:t>function</a:t>
            </a:r>
            <a:r>
              <a:rPr lang="hu-HU" sz="1600" b="1" dirty="0" smtClean="0">
                <a:latin typeface="g_d0_f11"/>
              </a:rPr>
              <a:t> </a:t>
            </a:r>
            <a:r>
              <a:rPr lang="hu-HU" sz="1600" b="1" dirty="0" err="1" smtClean="0">
                <a:latin typeface="g_d0_f11"/>
              </a:rPr>
              <a:t>mutations</a:t>
            </a:r>
            <a:endParaRPr lang="hu-HU" sz="1600" b="1" dirty="0" smtClean="0">
              <a:latin typeface="g_d0_f11"/>
            </a:endParaRPr>
          </a:p>
          <a:p>
            <a:pPr marL="742950" lvl="1" indent="-285750">
              <a:buFont typeface="Arial" panose="020B0604020202020204" pitchFamily="34" charset="0"/>
              <a:buChar char="•"/>
            </a:pPr>
            <a:r>
              <a:rPr lang="hu-HU" sz="1600" b="1" dirty="0" err="1" smtClean="0">
                <a:latin typeface="g_d0_f11"/>
              </a:rPr>
              <a:t>Ras</a:t>
            </a:r>
            <a:endParaRPr lang="hu-HU" sz="1600" b="1" dirty="0" smtClean="0">
              <a:latin typeface="g_d0_f11"/>
            </a:endParaRPr>
          </a:p>
          <a:p>
            <a:pPr lvl="1"/>
            <a:endParaRPr lang="hu-HU" sz="1600" b="1" dirty="0" smtClean="0">
              <a:effectLst/>
              <a:latin typeface="g_d0_f11"/>
            </a:endParaRPr>
          </a:p>
          <a:p>
            <a:pPr marL="285750" indent="-285750">
              <a:buFont typeface="Arial" panose="020B0604020202020204" pitchFamily="34" charset="0"/>
              <a:buChar char="•"/>
            </a:pPr>
            <a:r>
              <a:rPr lang="hu-HU" sz="1600" dirty="0">
                <a:latin typeface="g_d0_f11"/>
              </a:rPr>
              <a:t>N</a:t>
            </a:r>
            <a:r>
              <a:rPr lang="en-US" sz="1600" dirty="0" err="1" smtClean="0">
                <a:effectLst/>
                <a:latin typeface="g_d0_f11"/>
              </a:rPr>
              <a:t>egative</a:t>
            </a:r>
            <a:r>
              <a:rPr lang="en-US" sz="1600" dirty="0" smtClean="0">
                <a:effectLst/>
                <a:latin typeface="g_d0_f11"/>
              </a:rPr>
              <a:t> signaling regulatory network motif</a:t>
            </a:r>
            <a:r>
              <a:rPr lang="hu-HU" sz="1600" dirty="0" smtClean="0">
                <a:effectLst/>
                <a:latin typeface="g_d0_f11"/>
              </a:rPr>
              <a:t>s: </a:t>
            </a:r>
            <a:r>
              <a:rPr lang="en-US" sz="1600" dirty="0" smtClean="0">
                <a:effectLst/>
                <a:latin typeface="g_d0_f11"/>
              </a:rPr>
              <a:t>methylated genes and </a:t>
            </a:r>
            <a:r>
              <a:rPr lang="en-US" sz="1600" b="1" dirty="0" smtClean="0">
                <a:effectLst/>
                <a:latin typeface="g_d0_f11"/>
              </a:rPr>
              <a:t>tumor suppressors </a:t>
            </a:r>
            <a:endParaRPr lang="hu-HU" sz="1600" b="1" dirty="0" smtClean="0">
              <a:effectLst/>
              <a:latin typeface="g_d0_f11"/>
            </a:endParaRPr>
          </a:p>
          <a:p>
            <a:pPr marL="742950" lvl="1" indent="-285750">
              <a:buFont typeface="Arial" panose="020B0604020202020204" pitchFamily="34" charset="0"/>
              <a:buChar char="•"/>
            </a:pPr>
            <a:r>
              <a:rPr lang="hu-HU" sz="1600" b="1" dirty="0" err="1" smtClean="0">
                <a:latin typeface="g_d0_f11"/>
              </a:rPr>
              <a:t>Loss</a:t>
            </a:r>
            <a:r>
              <a:rPr lang="hu-HU" sz="1600" b="1" dirty="0" smtClean="0">
                <a:latin typeface="g_d0_f11"/>
              </a:rPr>
              <a:t> of </a:t>
            </a:r>
            <a:r>
              <a:rPr lang="hu-HU" sz="1600" b="1" dirty="0" err="1" smtClean="0">
                <a:latin typeface="g_d0_f11"/>
              </a:rPr>
              <a:t>function</a:t>
            </a:r>
            <a:r>
              <a:rPr lang="hu-HU" sz="1600" b="1" dirty="0" smtClean="0">
                <a:latin typeface="g_d0_f11"/>
              </a:rPr>
              <a:t> </a:t>
            </a:r>
            <a:r>
              <a:rPr lang="hu-HU" sz="1600" b="1" dirty="0" err="1" smtClean="0">
                <a:latin typeface="g_d0_f11"/>
              </a:rPr>
              <a:t>mutations</a:t>
            </a:r>
            <a:endParaRPr lang="hu-HU" sz="1600" b="1" dirty="0" smtClean="0">
              <a:latin typeface="g_d0_f11"/>
            </a:endParaRPr>
          </a:p>
          <a:p>
            <a:pPr marL="742950" lvl="1" indent="-285750">
              <a:buFont typeface="Arial" panose="020B0604020202020204" pitchFamily="34" charset="0"/>
              <a:buChar char="•"/>
            </a:pPr>
            <a:r>
              <a:rPr lang="hu-HU" sz="1600" b="1" dirty="0" smtClean="0">
                <a:effectLst/>
                <a:latin typeface="g_d0_f11"/>
              </a:rPr>
              <a:t>p53</a:t>
            </a:r>
          </a:p>
          <a:p>
            <a:pPr marL="285750" indent="-285750">
              <a:buFont typeface="Arial" panose="020B0604020202020204" pitchFamily="34" charset="0"/>
              <a:buChar char="•"/>
            </a:pPr>
            <a:endParaRPr lang="hu-HU" sz="1600" dirty="0" smtClean="0"/>
          </a:p>
          <a:p>
            <a:pPr marL="285750" indent="-285750">
              <a:buFont typeface="Arial" panose="020B0604020202020204" pitchFamily="34" charset="0"/>
              <a:buChar char="•"/>
            </a:pPr>
            <a:r>
              <a:rPr lang="hu-HU" sz="1600" dirty="0" smtClean="0"/>
              <a:t>T</a:t>
            </a:r>
            <a:r>
              <a:rPr lang="en-US" sz="1600" dirty="0" smtClean="0"/>
              <a:t>rigger</a:t>
            </a:r>
            <a:r>
              <a:rPr lang="hu-HU" sz="1600" dirty="0" smtClean="0"/>
              <a:t>ing</a:t>
            </a:r>
            <a:r>
              <a:rPr lang="en-US" sz="1600" dirty="0" smtClean="0"/>
              <a:t> </a:t>
            </a:r>
            <a:r>
              <a:rPr lang="en-US" sz="1600" dirty="0"/>
              <a:t>downstream cellular </a:t>
            </a:r>
            <a:r>
              <a:rPr lang="en-US" sz="1600" dirty="0" smtClean="0"/>
              <a:t>signal</a:t>
            </a:r>
            <a:r>
              <a:rPr lang="hu-HU" sz="1600" dirty="0" smtClean="0"/>
              <a:t>s in</a:t>
            </a:r>
            <a:r>
              <a:rPr lang="en-US" sz="1600" dirty="0" smtClean="0"/>
              <a:t> </a:t>
            </a:r>
            <a:r>
              <a:rPr lang="en-US" sz="1600" dirty="0"/>
              <a:t>cancer </a:t>
            </a:r>
            <a:r>
              <a:rPr lang="en-US" sz="1600" dirty="0" smtClean="0"/>
              <a:t>cells</a:t>
            </a:r>
            <a:r>
              <a:rPr lang="hu-HU" sz="1600" dirty="0" smtClean="0"/>
              <a:t> </a:t>
            </a:r>
          </a:p>
          <a:p>
            <a:pPr lvl="1"/>
            <a:r>
              <a:rPr lang="hu-HU" sz="1600" b="1" dirty="0" smtClean="0"/>
              <a:t>-&gt; </a:t>
            </a:r>
            <a:r>
              <a:rPr lang="hu-HU" sz="1600" b="1" dirty="0" err="1" smtClean="0"/>
              <a:t>proliferation</a:t>
            </a:r>
            <a:endParaRPr lang="hu-HU" sz="1600" b="1" dirty="0" smtClean="0"/>
          </a:p>
          <a:p>
            <a:pPr marL="285750" indent="-285750">
              <a:buFont typeface="Arial" panose="020B0604020202020204" pitchFamily="34" charset="0"/>
              <a:buChar char="•"/>
            </a:pPr>
            <a:endParaRPr lang="hu-HU" sz="1600" dirty="0" smtClean="0"/>
          </a:p>
          <a:p>
            <a:pPr marL="285750" indent="-285750">
              <a:buFont typeface="Arial" panose="020B0604020202020204" pitchFamily="34" charset="0"/>
              <a:buChar char="•"/>
            </a:pPr>
            <a:r>
              <a:rPr lang="hu-HU" sz="1600" dirty="0" err="1" smtClean="0"/>
              <a:t>Cancer</a:t>
            </a:r>
            <a:r>
              <a:rPr lang="hu-HU" sz="1600" dirty="0" smtClean="0"/>
              <a:t> </a:t>
            </a:r>
            <a:r>
              <a:rPr lang="hu-HU" sz="1600" dirty="0" err="1" smtClean="0"/>
              <a:t>network</a:t>
            </a:r>
            <a:r>
              <a:rPr lang="hu-HU" sz="1600" dirty="0" smtClean="0"/>
              <a:t> </a:t>
            </a:r>
            <a:r>
              <a:rPr lang="hu-HU" sz="1600" dirty="0" err="1" smtClean="0"/>
              <a:t>motifs</a:t>
            </a:r>
            <a:r>
              <a:rPr lang="hu-HU" sz="1600" dirty="0"/>
              <a:t>:</a:t>
            </a:r>
            <a:r>
              <a:rPr lang="hu-HU" sz="1600" dirty="0" smtClean="0"/>
              <a:t> </a:t>
            </a:r>
            <a:r>
              <a:rPr lang="hu-HU" sz="1600" b="1" dirty="0" err="1" smtClean="0"/>
              <a:t>hotspots</a:t>
            </a:r>
            <a:r>
              <a:rPr lang="hu-HU" sz="1600" b="1" dirty="0" smtClean="0"/>
              <a:t> in </a:t>
            </a:r>
            <a:r>
              <a:rPr lang="hu-HU" sz="1600" b="1" dirty="0" err="1" smtClean="0"/>
              <a:t>signaling</a:t>
            </a:r>
            <a:r>
              <a:rPr lang="hu-HU" sz="1600" b="1" dirty="0" smtClean="0"/>
              <a:t> </a:t>
            </a:r>
            <a:r>
              <a:rPr lang="hu-HU" sz="1600" b="1" dirty="0" err="1" smtClean="0"/>
              <a:t>networks</a:t>
            </a:r>
            <a:endParaRPr lang="hu-HU" sz="1600" b="1" dirty="0" smtClean="0"/>
          </a:p>
          <a:p>
            <a:pPr marL="285750" indent="-285750">
              <a:buFont typeface="Arial" panose="020B0604020202020204" pitchFamily="34" charset="0"/>
              <a:buChar char="•"/>
            </a:pPr>
            <a:endParaRPr lang="hu-HU" sz="1600" b="1" dirty="0"/>
          </a:p>
          <a:p>
            <a:pPr marL="285750" indent="-285750">
              <a:buFont typeface="Arial" panose="020B0604020202020204" pitchFamily="34" charset="0"/>
              <a:buChar char="•"/>
            </a:pPr>
            <a:r>
              <a:rPr lang="hu-HU" sz="1600" b="1" dirty="0" err="1" smtClean="0">
                <a:solidFill>
                  <a:srgbClr val="FF0000"/>
                </a:solidFill>
              </a:rPr>
              <a:t>Drug</a:t>
            </a:r>
            <a:r>
              <a:rPr lang="hu-HU" sz="1600" b="1" dirty="0" smtClean="0">
                <a:solidFill>
                  <a:srgbClr val="FF0000"/>
                </a:solidFill>
              </a:rPr>
              <a:t> </a:t>
            </a:r>
            <a:r>
              <a:rPr lang="hu-HU" sz="1600" b="1" dirty="0" err="1" smtClean="0">
                <a:solidFill>
                  <a:srgbClr val="FF0000"/>
                </a:solidFill>
              </a:rPr>
              <a:t>resistance</a:t>
            </a:r>
            <a:r>
              <a:rPr lang="hu-HU" sz="1600" b="1" dirty="0" smtClean="0">
                <a:solidFill>
                  <a:srgbClr val="FF0000"/>
                </a:solidFill>
              </a:rPr>
              <a:t> </a:t>
            </a:r>
            <a:r>
              <a:rPr lang="hu-HU" sz="1600" b="1" dirty="0" smtClean="0"/>
              <a:t>and </a:t>
            </a:r>
            <a:r>
              <a:rPr lang="hu-HU" sz="1600" b="1" dirty="0" err="1" smtClean="0"/>
              <a:t>cross-talks</a:t>
            </a:r>
            <a:endParaRPr lang="en-US" sz="1600" b="1" dirty="0"/>
          </a:p>
        </p:txBody>
      </p:sp>
    </p:spTree>
    <p:extLst>
      <p:ext uri="{BB962C8B-B14F-4D97-AF65-F5344CB8AC3E}">
        <p14:creationId xmlns:p14="http://schemas.microsoft.com/office/powerpoint/2010/main" val="2203032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957733" y="0"/>
            <a:ext cx="9014800" cy="1143200"/>
          </a:xfrm>
        </p:spPr>
        <p:txBody>
          <a:bodyPr/>
          <a:lstStyle/>
          <a:p>
            <a:r>
              <a:rPr lang="hu-HU" sz="3200" dirty="0" smtClean="0"/>
              <a:t>Protein-protein </a:t>
            </a:r>
            <a:r>
              <a:rPr lang="hu-HU" sz="3200" dirty="0" err="1" smtClean="0"/>
              <a:t>interaction</a:t>
            </a:r>
            <a:r>
              <a:rPr lang="hu-HU" sz="3200" dirty="0" smtClean="0"/>
              <a:t> </a:t>
            </a:r>
            <a:r>
              <a:rPr lang="hu-HU" sz="3200" dirty="0" err="1" smtClean="0"/>
              <a:t>networks</a:t>
            </a:r>
            <a:r>
              <a:rPr lang="hu-HU" sz="3200" dirty="0" smtClean="0"/>
              <a:t> and </a:t>
            </a:r>
            <a:r>
              <a:rPr lang="hu-HU" sz="3200" dirty="0" err="1" smtClean="0"/>
              <a:t>cancer</a:t>
            </a:r>
            <a:endParaRPr lang="en-US" sz="3200" dirty="0"/>
          </a:p>
        </p:txBody>
      </p:sp>
      <p:sp>
        <p:nvSpPr>
          <p:cNvPr id="3" name="Szöveg helye 2"/>
          <p:cNvSpPr>
            <a:spLocks noGrp="1"/>
          </p:cNvSpPr>
          <p:nvPr>
            <p:ph type="body" idx="1"/>
          </p:nvPr>
        </p:nvSpPr>
        <p:spPr>
          <a:xfrm>
            <a:off x="527427" y="1643372"/>
            <a:ext cx="9014800" cy="3974000"/>
          </a:xfrm>
        </p:spPr>
        <p:txBody>
          <a:bodyPr/>
          <a:lstStyle/>
          <a:p>
            <a:r>
              <a:rPr lang="hu-HU" sz="2000" dirty="0" err="1" smtClean="0"/>
              <a:t>Interactome</a:t>
            </a:r>
            <a:r>
              <a:rPr lang="hu-HU" sz="2000" dirty="0" smtClean="0"/>
              <a:t> </a:t>
            </a:r>
            <a:r>
              <a:rPr lang="hu-HU" sz="2000" dirty="0" err="1" smtClean="0"/>
              <a:t>topology</a:t>
            </a:r>
            <a:r>
              <a:rPr lang="hu-HU" sz="2000" dirty="0" smtClean="0"/>
              <a:t> - </a:t>
            </a:r>
            <a:r>
              <a:rPr lang="hu-HU" sz="2000" dirty="0" err="1" smtClean="0"/>
              <a:t>drug</a:t>
            </a:r>
            <a:r>
              <a:rPr lang="hu-HU" sz="2000" dirty="0" smtClean="0"/>
              <a:t> </a:t>
            </a:r>
            <a:r>
              <a:rPr lang="hu-HU" sz="2000" dirty="0" err="1" smtClean="0"/>
              <a:t>target</a:t>
            </a:r>
            <a:r>
              <a:rPr lang="hu-HU" sz="2000" dirty="0" smtClean="0"/>
              <a:t> </a:t>
            </a:r>
            <a:r>
              <a:rPr lang="hu-HU" sz="2000" dirty="0" err="1" smtClean="0"/>
              <a:t>prediction</a:t>
            </a:r>
            <a:endParaRPr lang="hu-HU" sz="2000" dirty="0" smtClean="0"/>
          </a:p>
          <a:p>
            <a:pPr lvl="1"/>
            <a:r>
              <a:rPr lang="hu-HU" sz="2000" dirty="0" err="1" smtClean="0"/>
              <a:t>Targeting</a:t>
            </a:r>
            <a:r>
              <a:rPr lang="hu-HU" sz="2000" dirty="0" smtClean="0"/>
              <a:t> </a:t>
            </a:r>
            <a:r>
              <a:rPr lang="hu-HU" sz="2000" dirty="0" err="1" smtClean="0"/>
              <a:t>only</a:t>
            </a:r>
            <a:r>
              <a:rPr lang="hu-HU" sz="2000" dirty="0" smtClean="0"/>
              <a:t> </a:t>
            </a:r>
            <a:r>
              <a:rPr lang="hu-HU" sz="2000" dirty="0" err="1" smtClean="0"/>
              <a:t>the</a:t>
            </a:r>
            <a:r>
              <a:rPr lang="hu-HU" sz="2000" dirty="0" smtClean="0"/>
              <a:t> </a:t>
            </a:r>
            <a:r>
              <a:rPr lang="hu-HU" sz="2000" dirty="0" err="1" smtClean="0"/>
              <a:t>interaction</a:t>
            </a:r>
            <a:r>
              <a:rPr lang="hu-HU" sz="2000" dirty="0" smtClean="0"/>
              <a:t> </a:t>
            </a:r>
            <a:endParaRPr lang="hu-HU" sz="2000" dirty="0"/>
          </a:p>
          <a:p>
            <a:pPr lvl="1"/>
            <a:endParaRPr lang="hu-HU" sz="2000" dirty="0" smtClean="0"/>
          </a:p>
          <a:p>
            <a:r>
              <a:rPr lang="hu-HU" sz="2000" dirty="0" err="1" smtClean="0"/>
              <a:t>Proteins</a:t>
            </a:r>
            <a:r>
              <a:rPr lang="hu-HU" sz="2000" dirty="0" smtClean="0"/>
              <a:t> </a:t>
            </a:r>
            <a:r>
              <a:rPr lang="hu-HU" sz="2000" dirty="0" err="1" smtClean="0"/>
              <a:t>with</a:t>
            </a:r>
            <a:r>
              <a:rPr lang="hu-HU" sz="2000" dirty="0" smtClean="0"/>
              <a:t> </a:t>
            </a:r>
            <a:r>
              <a:rPr lang="hu-HU" sz="2000" dirty="0" err="1" smtClean="0"/>
              <a:t>cancer</a:t>
            </a:r>
            <a:r>
              <a:rPr lang="hu-HU" sz="2000" dirty="0" smtClean="0"/>
              <a:t> </a:t>
            </a:r>
            <a:r>
              <a:rPr lang="hu-HU" sz="2000" dirty="0" err="1" smtClean="0"/>
              <a:t>specific</a:t>
            </a:r>
            <a:r>
              <a:rPr lang="hu-HU" sz="2000" dirty="0" smtClean="0"/>
              <a:t> </a:t>
            </a:r>
            <a:r>
              <a:rPr lang="hu-HU" sz="2000" dirty="0" err="1" smtClean="0"/>
              <a:t>mutations</a:t>
            </a:r>
            <a:r>
              <a:rPr lang="hu-HU" sz="2000" dirty="0" smtClean="0"/>
              <a:t> </a:t>
            </a:r>
            <a:r>
              <a:rPr lang="hu-HU" sz="2000" dirty="0" err="1" smtClean="0"/>
              <a:t>are</a:t>
            </a:r>
            <a:r>
              <a:rPr lang="hu-HU" sz="2000" dirty="0"/>
              <a:t>:</a:t>
            </a:r>
            <a:endParaRPr lang="hu-HU" sz="2000" dirty="0" smtClean="0"/>
          </a:p>
          <a:p>
            <a:pPr lvl="1"/>
            <a:r>
              <a:rPr lang="hu-HU" sz="2000" dirty="0" err="1"/>
              <a:t>H</a:t>
            </a:r>
            <a:r>
              <a:rPr lang="hu-HU" sz="2000" dirty="0" err="1" smtClean="0"/>
              <a:t>ubs</a:t>
            </a:r>
            <a:endParaRPr lang="hu-HU" sz="2000" dirty="0" smtClean="0"/>
          </a:p>
          <a:p>
            <a:pPr lvl="1"/>
            <a:r>
              <a:rPr lang="hu-HU" sz="2000" dirty="0" smtClean="0"/>
              <a:t>Rich-</a:t>
            </a:r>
            <a:r>
              <a:rPr lang="hu-HU" sz="2000" dirty="0" err="1" smtClean="0"/>
              <a:t>clubs</a:t>
            </a:r>
            <a:r>
              <a:rPr lang="hu-HU" sz="2000" dirty="0" smtClean="0"/>
              <a:t> </a:t>
            </a:r>
          </a:p>
          <a:p>
            <a:pPr lvl="1"/>
            <a:r>
              <a:rPr lang="hu-HU" sz="2000" dirty="0" err="1" smtClean="0"/>
              <a:t>Bottlenecks</a:t>
            </a:r>
            <a:endParaRPr lang="hu-HU" sz="2000" dirty="0" smtClean="0"/>
          </a:p>
          <a:p>
            <a:endParaRPr lang="en-US" sz="2000" dirty="0"/>
          </a:p>
        </p:txBody>
      </p:sp>
      <p:pic>
        <p:nvPicPr>
          <p:cNvPr id="5" name="Kép 4"/>
          <p:cNvPicPr>
            <a:picLocks noChangeAspect="1"/>
          </p:cNvPicPr>
          <p:nvPr/>
        </p:nvPicPr>
        <p:blipFill rotWithShape="1">
          <a:blip r:embed="rId3">
            <a:extLst>
              <a:ext uri="{28A0092B-C50C-407E-A947-70E740481C1C}">
                <a14:useLocalDpi xmlns:a14="http://schemas.microsoft.com/office/drawing/2010/main" val="0"/>
              </a:ext>
            </a:extLst>
          </a:blip>
          <a:srcRect t="2968" b="4462"/>
          <a:stretch/>
        </p:blipFill>
        <p:spPr>
          <a:xfrm>
            <a:off x="7300139" y="1520109"/>
            <a:ext cx="3959530" cy="3720354"/>
          </a:xfrm>
          <a:prstGeom prst="rect">
            <a:avLst/>
          </a:prstGeom>
          <a:ln>
            <a:solidFill>
              <a:schemeClr val="accent6">
                <a:lumMod val="90000"/>
                <a:lumOff val="10000"/>
              </a:schemeClr>
            </a:solidFill>
          </a:ln>
        </p:spPr>
      </p:pic>
      <p:sp>
        <p:nvSpPr>
          <p:cNvPr id="6" name="Téglalap 5"/>
          <p:cNvSpPr/>
          <p:nvPr/>
        </p:nvSpPr>
        <p:spPr>
          <a:xfrm>
            <a:off x="7228421" y="5298882"/>
            <a:ext cx="3959531" cy="830997"/>
          </a:xfrm>
          <a:prstGeom prst="rect">
            <a:avLst/>
          </a:prstGeom>
        </p:spPr>
        <p:txBody>
          <a:bodyPr wrap="square">
            <a:spAutoFit/>
          </a:bodyPr>
          <a:lstStyle/>
          <a:p>
            <a:r>
              <a:rPr lang="en-US" sz="1200" dirty="0" smtClean="0"/>
              <a:t>Liu, H., Su, J., Li, J., Liu, H., </a:t>
            </a:r>
            <a:r>
              <a:rPr lang="en-US" sz="1200" dirty="0" err="1" smtClean="0"/>
              <a:t>Lv</a:t>
            </a:r>
            <a:r>
              <a:rPr lang="en-US" sz="1200" dirty="0" smtClean="0"/>
              <a:t>, J., Li, B., ... &amp; Zhang, Y. (2011). Prioritizing cancer-related genes with aberrant methylation based on a weighted protein-protein interaction network. </a:t>
            </a:r>
            <a:r>
              <a:rPr lang="en-US" sz="1200" i="1" dirty="0" smtClean="0"/>
              <a:t>BMC systems biology</a:t>
            </a:r>
            <a:r>
              <a:rPr lang="en-US" sz="1200" dirty="0" smtClean="0"/>
              <a:t>, </a:t>
            </a:r>
            <a:r>
              <a:rPr lang="en-US" sz="1200" i="1" dirty="0" smtClean="0"/>
              <a:t>5</a:t>
            </a:r>
            <a:r>
              <a:rPr lang="en-US" sz="1200" dirty="0" smtClean="0"/>
              <a:t>(1), 1-15.</a:t>
            </a:r>
            <a:endParaRPr lang="en-US" sz="1200" dirty="0"/>
          </a:p>
        </p:txBody>
      </p:sp>
    </p:spTree>
    <p:extLst>
      <p:ext uri="{BB962C8B-B14F-4D97-AF65-F5344CB8AC3E}">
        <p14:creationId xmlns:p14="http://schemas.microsoft.com/office/powerpoint/2010/main" val="818001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119098" y="0"/>
            <a:ext cx="9014800" cy="1143200"/>
          </a:xfrm>
        </p:spPr>
        <p:txBody>
          <a:bodyPr/>
          <a:lstStyle/>
          <a:p>
            <a:r>
              <a:rPr lang="hu-HU" sz="3200" dirty="0" err="1" smtClean="0"/>
              <a:t>Other</a:t>
            </a:r>
            <a:r>
              <a:rPr lang="hu-HU" sz="3200" dirty="0" smtClean="0"/>
              <a:t> </a:t>
            </a:r>
            <a:r>
              <a:rPr lang="hu-HU" sz="3200" dirty="0" err="1" smtClean="0"/>
              <a:t>networks</a:t>
            </a:r>
            <a:r>
              <a:rPr lang="hu-HU" sz="3200" dirty="0" smtClean="0"/>
              <a:t> and </a:t>
            </a:r>
            <a:r>
              <a:rPr lang="hu-HU" sz="3200" dirty="0" err="1" smtClean="0"/>
              <a:t>cancer</a:t>
            </a:r>
            <a:endParaRPr lang="en-US" sz="3200"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140" y="2241176"/>
            <a:ext cx="3196670" cy="3933968"/>
          </a:xfrm>
          <a:prstGeom prst="rect">
            <a:avLst/>
          </a:prstGeom>
        </p:spPr>
      </p:pic>
      <p:sp>
        <p:nvSpPr>
          <p:cNvPr id="5" name="Téglalap 4"/>
          <p:cNvSpPr/>
          <p:nvPr/>
        </p:nvSpPr>
        <p:spPr>
          <a:xfrm>
            <a:off x="8591504" y="1703942"/>
            <a:ext cx="2326278" cy="369332"/>
          </a:xfrm>
          <a:prstGeom prst="rect">
            <a:avLst/>
          </a:prstGeom>
        </p:spPr>
        <p:txBody>
          <a:bodyPr wrap="none">
            <a:spAutoFit/>
          </a:bodyPr>
          <a:lstStyle/>
          <a:p>
            <a:r>
              <a:rPr lang="hu-HU" b="1" dirty="0" err="1" smtClean="0"/>
              <a:t>Metabolic</a:t>
            </a:r>
            <a:r>
              <a:rPr lang="hu-HU" b="1" dirty="0" smtClean="0"/>
              <a:t> </a:t>
            </a:r>
            <a:r>
              <a:rPr lang="hu-HU" b="1" dirty="0" err="1" smtClean="0"/>
              <a:t>networks</a:t>
            </a:r>
            <a:endParaRPr lang="en-US" b="1" dirty="0"/>
          </a:p>
        </p:txBody>
      </p:sp>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793" y="2599185"/>
            <a:ext cx="3830616" cy="3585882"/>
          </a:xfrm>
          <a:prstGeom prst="rect">
            <a:avLst/>
          </a:prstGeom>
        </p:spPr>
      </p:pic>
      <p:sp>
        <p:nvSpPr>
          <p:cNvPr id="7" name="Téglalap 6"/>
          <p:cNvSpPr/>
          <p:nvPr/>
        </p:nvSpPr>
        <p:spPr>
          <a:xfrm>
            <a:off x="776009" y="1703942"/>
            <a:ext cx="3082895" cy="369332"/>
          </a:xfrm>
          <a:prstGeom prst="rect">
            <a:avLst/>
          </a:prstGeom>
        </p:spPr>
        <p:txBody>
          <a:bodyPr wrap="none">
            <a:spAutoFit/>
          </a:bodyPr>
          <a:lstStyle/>
          <a:p>
            <a:r>
              <a:rPr lang="hu-HU" b="1" dirty="0" err="1" smtClean="0"/>
              <a:t>Gene</a:t>
            </a:r>
            <a:r>
              <a:rPr lang="hu-HU" b="1" dirty="0" smtClean="0"/>
              <a:t> </a:t>
            </a:r>
            <a:r>
              <a:rPr lang="hu-HU" b="1" dirty="0" err="1" smtClean="0"/>
              <a:t>interaction</a:t>
            </a:r>
            <a:r>
              <a:rPr lang="hu-HU" b="1" dirty="0" smtClean="0"/>
              <a:t> </a:t>
            </a:r>
            <a:r>
              <a:rPr lang="hu-HU" b="1" dirty="0" err="1" smtClean="0"/>
              <a:t>networks</a:t>
            </a:r>
            <a:endParaRPr lang="hu-HU" b="1" dirty="0" smtClean="0"/>
          </a:p>
        </p:txBody>
      </p:sp>
      <p:sp>
        <p:nvSpPr>
          <p:cNvPr id="8" name="Téglalap 7"/>
          <p:cNvSpPr/>
          <p:nvPr/>
        </p:nvSpPr>
        <p:spPr>
          <a:xfrm>
            <a:off x="4011305" y="1712907"/>
            <a:ext cx="4237057" cy="369332"/>
          </a:xfrm>
          <a:prstGeom prst="rect">
            <a:avLst/>
          </a:prstGeom>
        </p:spPr>
        <p:txBody>
          <a:bodyPr wrap="none">
            <a:spAutoFit/>
          </a:bodyPr>
          <a:lstStyle/>
          <a:p>
            <a:r>
              <a:rPr lang="hu-HU" b="1" dirty="0" err="1" smtClean="0"/>
              <a:t>Chromatin</a:t>
            </a:r>
            <a:r>
              <a:rPr lang="hu-HU" b="1" dirty="0" smtClean="0"/>
              <a:t> and </a:t>
            </a:r>
            <a:r>
              <a:rPr lang="hu-HU" b="1" dirty="0" err="1" smtClean="0"/>
              <a:t>epigenetic</a:t>
            </a:r>
            <a:r>
              <a:rPr lang="hu-HU" b="1" dirty="0" smtClean="0"/>
              <a:t> </a:t>
            </a:r>
            <a:r>
              <a:rPr lang="hu-HU" b="1" dirty="0" err="1" smtClean="0"/>
              <a:t>netoworks</a:t>
            </a:r>
            <a:endParaRPr lang="hu-HU" b="1" dirty="0" smtClean="0"/>
          </a:p>
        </p:txBody>
      </p:sp>
      <p:pic>
        <p:nvPicPr>
          <p:cNvPr id="9" name="Kép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7883" y="2599185"/>
            <a:ext cx="3109364" cy="3493462"/>
          </a:xfrm>
          <a:prstGeom prst="rect">
            <a:avLst/>
          </a:prstGeom>
        </p:spPr>
      </p:pic>
    </p:spTree>
    <p:extLst>
      <p:ext uri="{BB962C8B-B14F-4D97-AF65-F5344CB8AC3E}">
        <p14:creationId xmlns:p14="http://schemas.microsoft.com/office/powerpoint/2010/main" val="146622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86014" y="3020389"/>
            <a:ext cx="9014800" cy="1143200"/>
          </a:xfrm>
        </p:spPr>
        <p:txBody>
          <a:bodyPr/>
          <a:lstStyle/>
          <a:p>
            <a:r>
              <a:rPr lang="hu-HU" dirty="0" smtClean="0"/>
              <a:t>The </a:t>
            </a:r>
            <a:r>
              <a:rPr lang="hu-HU" dirty="0" err="1" smtClean="0"/>
              <a:t>next</a:t>
            </a:r>
            <a:r>
              <a:rPr lang="hu-HU" dirty="0" smtClean="0"/>
              <a:t> </a:t>
            </a:r>
            <a:r>
              <a:rPr lang="hu-HU" dirty="0" err="1" smtClean="0"/>
              <a:t>slides</a:t>
            </a:r>
            <a:r>
              <a:rPr lang="hu-HU" dirty="0" smtClean="0"/>
              <a:t> </a:t>
            </a:r>
            <a:r>
              <a:rPr lang="hu-HU" dirty="0" err="1" smtClean="0"/>
              <a:t>are</a:t>
            </a:r>
            <a:r>
              <a:rPr lang="hu-HU" dirty="0" smtClean="0"/>
              <a:t> </a:t>
            </a:r>
            <a:r>
              <a:rPr lang="hu-HU" dirty="0" err="1" smtClean="0"/>
              <a:t>examples</a:t>
            </a:r>
            <a:r>
              <a:rPr lang="hu-HU" dirty="0" smtClean="0"/>
              <a:t> of </a:t>
            </a:r>
            <a:r>
              <a:rPr lang="hu-HU" dirty="0" err="1" smtClean="0"/>
              <a:t>freely</a:t>
            </a:r>
            <a:r>
              <a:rPr lang="hu-HU" dirty="0" smtClean="0"/>
              <a:t> </a:t>
            </a:r>
            <a:r>
              <a:rPr lang="hu-HU" dirty="0" err="1" smtClean="0"/>
              <a:t>available</a:t>
            </a:r>
            <a:r>
              <a:rPr lang="hu-HU" dirty="0" smtClean="0"/>
              <a:t> </a:t>
            </a:r>
            <a:r>
              <a:rPr lang="hu-HU" dirty="0" err="1" smtClean="0"/>
              <a:t>networks</a:t>
            </a:r>
            <a:r>
              <a:rPr lang="hu-HU" dirty="0" smtClean="0"/>
              <a:t>, </a:t>
            </a:r>
            <a:r>
              <a:rPr lang="hu-HU" dirty="0" err="1" smtClean="0"/>
              <a:t>databases</a:t>
            </a:r>
            <a:r>
              <a:rPr lang="hu-HU" dirty="0" smtClean="0"/>
              <a:t> and </a:t>
            </a:r>
            <a:r>
              <a:rPr lang="hu-HU" dirty="0" err="1" smtClean="0"/>
              <a:t>other</a:t>
            </a:r>
            <a:r>
              <a:rPr lang="hu-HU" dirty="0" smtClean="0"/>
              <a:t> </a:t>
            </a:r>
            <a:r>
              <a:rPr lang="hu-HU" dirty="0" err="1" smtClean="0"/>
              <a:t>resources</a:t>
            </a:r>
            <a:r>
              <a:rPr lang="hu-HU" dirty="0" smtClean="0"/>
              <a:t> </a:t>
            </a:r>
            <a:r>
              <a:rPr lang="hu-HU" dirty="0" err="1" smtClean="0"/>
              <a:t>for</a:t>
            </a:r>
            <a:r>
              <a:rPr lang="hu-HU" dirty="0" smtClean="0"/>
              <a:t> </a:t>
            </a:r>
            <a:r>
              <a:rPr lang="hu-HU" dirty="0" err="1" smtClean="0"/>
              <a:t>cancer</a:t>
            </a:r>
            <a:r>
              <a:rPr lang="hu-HU" dirty="0" smtClean="0"/>
              <a:t> </a:t>
            </a:r>
            <a:r>
              <a:rPr lang="hu-HU" dirty="0" err="1" smtClean="0"/>
              <a:t>network</a:t>
            </a:r>
            <a:r>
              <a:rPr lang="hu-HU" dirty="0" smtClean="0"/>
              <a:t> </a:t>
            </a:r>
            <a:r>
              <a:rPr lang="hu-HU" dirty="0" err="1" smtClean="0"/>
              <a:t>research</a:t>
            </a:r>
            <a:endParaRPr lang="en-US" dirty="0"/>
          </a:p>
        </p:txBody>
      </p:sp>
    </p:spTree>
    <p:extLst>
      <p:ext uri="{BB962C8B-B14F-4D97-AF65-F5344CB8AC3E}">
        <p14:creationId xmlns:p14="http://schemas.microsoft.com/office/powerpoint/2010/main" val="1170734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302152" y="-499868"/>
            <a:ext cx="10518914" cy="1325563"/>
          </a:xfrm>
        </p:spPr>
        <p:txBody>
          <a:bodyPr/>
          <a:lstStyle/>
          <a:p>
            <a:r>
              <a:rPr lang="hu-HU" dirty="0" err="1"/>
              <a:t>About</a:t>
            </a:r>
            <a:r>
              <a:rPr lang="hu-HU" dirty="0"/>
              <a:t> </a:t>
            </a:r>
            <a:r>
              <a:rPr lang="hu-HU" dirty="0" err="1"/>
              <a:t>cancer</a:t>
            </a:r>
            <a:endParaRPr lang="hu-HU" dirty="0"/>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909" t="32920" r="11891" b="33465"/>
          <a:stretch/>
        </p:blipFill>
        <p:spPr bwMode="auto">
          <a:xfrm>
            <a:off x="4947955" y="3070929"/>
            <a:ext cx="7244045" cy="272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zövegdoboz 5"/>
          <p:cNvSpPr txBox="1"/>
          <p:nvPr/>
        </p:nvSpPr>
        <p:spPr>
          <a:xfrm>
            <a:off x="194481" y="3304830"/>
            <a:ext cx="5367128" cy="1938992"/>
          </a:xfrm>
          <a:prstGeom prst="rect">
            <a:avLst/>
          </a:prstGeom>
          <a:noFill/>
        </p:spPr>
        <p:txBody>
          <a:bodyPr wrap="square" rtlCol="0">
            <a:spAutoFit/>
          </a:bodyPr>
          <a:lstStyle/>
          <a:p>
            <a:r>
              <a:rPr lang="en-US" sz="2000" dirty="0"/>
              <a:t>Cancer therapeutics currently have </a:t>
            </a:r>
            <a:r>
              <a:rPr lang="en-US" sz="2000" b="1" dirty="0"/>
              <a:t>the lowest clinical trial success rate of all major diseases. </a:t>
            </a:r>
            <a:r>
              <a:rPr lang="en-US" sz="2000" dirty="0"/>
              <a:t>Partly as a result of the paucity of successful anti-cancer drugs, cancer </a:t>
            </a:r>
            <a:r>
              <a:rPr lang="en-US" sz="2000" b="1" i="1" dirty="0"/>
              <a:t>will soon be the leading cause of mortality in developed countries.</a:t>
            </a:r>
            <a:r>
              <a:rPr lang="hu-HU" sz="2000" b="1" baseline="30000" dirty="0"/>
              <a:t>1</a:t>
            </a:r>
            <a:r>
              <a:rPr lang="en-US" sz="2000" b="1" dirty="0"/>
              <a:t> </a:t>
            </a:r>
            <a:endParaRPr lang="hu-HU" sz="2000" b="1" dirty="0"/>
          </a:p>
          <a:p>
            <a:endParaRPr lang="hu-HU" sz="2000" b="1" dirty="0"/>
          </a:p>
        </p:txBody>
      </p:sp>
      <p:sp>
        <p:nvSpPr>
          <p:cNvPr id="7" name="Szövegdoboz 6"/>
          <p:cNvSpPr txBox="1"/>
          <p:nvPr/>
        </p:nvSpPr>
        <p:spPr>
          <a:xfrm>
            <a:off x="302152" y="1477419"/>
            <a:ext cx="12077417" cy="707886"/>
          </a:xfrm>
          <a:prstGeom prst="rect">
            <a:avLst/>
          </a:prstGeom>
          <a:noFill/>
        </p:spPr>
        <p:txBody>
          <a:bodyPr wrap="square" rtlCol="0">
            <a:spAutoFit/>
          </a:bodyPr>
          <a:lstStyle/>
          <a:p>
            <a:r>
              <a:rPr lang="hu-HU" sz="2000" i="1" dirty="0">
                <a:solidFill>
                  <a:schemeClr val="accent4">
                    <a:lumMod val="75000"/>
                  </a:schemeClr>
                </a:solidFill>
              </a:rPr>
              <a:t>„</a:t>
            </a:r>
            <a:r>
              <a:rPr lang="en-US" sz="2000" i="1" dirty="0">
                <a:solidFill>
                  <a:schemeClr val="accent4">
                    <a:lumMod val="75000"/>
                  </a:schemeClr>
                </a:solidFill>
              </a:rPr>
              <a:t>A term for diseases in which </a:t>
            </a:r>
            <a:r>
              <a:rPr lang="en-US" sz="2000" b="1" i="1" dirty="0">
                <a:solidFill>
                  <a:schemeClr val="accent4">
                    <a:lumMod val="75000"/>
                  </a:schemeClr>
                </a:solidFill>
              </a:rPr>
              <a:t>abnormal cells divide without control</a:t>
            </a:r>
            <a:r>
              <a:rPr lang="en-US" sz="2000" i="1" dirty="0">
                <a:solidFill>
                  <a:schemeClr val="accent4">
                    <a:lumMod val="75000"/>
                  </a:schemeClr>
                </a:solidFill>
              </a:rPr>
              <a:t> and can invade nearby tissues. Cancer cells </a:t>
            </a:r>
            <a:r>
              <a:rPr lang="en-US" sz="2000" b="1" i="1" dirty="0">
                <a:solidFill>
                  <a:schemeClr val="accent4">
                    <a:lumMod val="75000"/>
                  </a:schemeClr>
                </a:solidFill>
              </a:rPr>
              <a:t>can also spread to other parts of the body</a:t>
            </a:r>
            <a:r>
              <a:rPr lang="en-US" sz="2000" i="1" dirty="0">
                <a:solidFill>
                  <a:schemeClr val="accent4">
                    <a:lumMod val="75000"/>
                  </a:schemeClr>
                </a:solidFill>
              </a:rPr>
              <a:t> through the blood and lymph systems</a:t>
            </a:r>
            <a:r>
              <a:rPr lang="en-US" sz="2000" dirty="0">
                <a:solidFill>
                  <a:schemeClr val="accent4">
                    <a:lumMod val="75000"/>
                  </a:schemeClr>
                </a:solidFill>
              </a:rPr>
              <a:t>.</a:t>
            </a:r>
            <a:r>
              <a:rPr lang="hu-HU" sz="2000" dirty="0">
                <a:solidFill>
                  <a:schemeClr val="accent4">
                    <a:lumMod val="75000"/>
                  </a:schemeClr>
                </a:solidFill>
              </a:rPr>
              <a:t>”</a:t>
            </a:r>
          </a:p>
        </p:txBody>
      </p:sp>
      <p:sp>
        <p:nvSpPr>
          <p:cNvPr id="9" name="Szövegdoboz 8"/>
          <p:cNvSpPr txBox="1"/>
          <p:nvPr/>
        </p:nvSpPr>
        <p:spPr>
          <a:xfrm>
            <a:off x="7227737" y="6391918"/>
            <a:ext cx="4964263" cy="400110"/>
          </a:xfrm>
          <a:prstGeom prst="rect">
            <a:avLst/>
          </a:prstGeom>
          <a:noFill/>
        </p:spPr>
        <p:txBody>
          <a:bodyPr wrap="square" rtlCol="0">
            <a:spAutoFit/>
          </a:bodyPr>
          <a:lstStyle/>
          <a:p>
            <a:r>
              <a:rPr lang="hu-HU" sz="1000" baseline="30000" dirty="0"/>
              <a:t>1</a:t>
            </a:r>
            <a:r>
              <a:rPr lang="en-US" sz="1000" dirty="0" err="1"/>
              <a:t>Cagan</a:t>
            </a:r>
            <a:r>
              <a:rPr lang="en-US" sz="1000" dirty="0"/>
              <a:t>, R., &amp; Meyer, P. (2017). Rethinking cancer: current challenges and opportunities in cancer research. Disease models &amp; mechanisms, 10(4), 349–352. </a:t>
            </a:r>
            <a:endParaRPr lang="hu-HU" sz="1000" dirty="0"/>
          </a:p>
        </p:txBody>
      </p:sp>
    </p:spTree>
    <p:extLst>
      <p:ext uri="{BB962C8B-B14F-4D97-AF65-F5344CB8AC3E}">
        <p14:creationId xmlns:p14="http://schemas.microsoft.com/office/powerpoint/2010/main" val="3744849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2001442" y="163824"/>
            <a:ext cx="9014800" cy="1143200"/>
          </a:xfrm>
        </p:spPr>
        <p:txBody>
          <a:bodyPr/>
          <a:lstStyle/>
          <a:p>
            <a:r>
              <a:rPr lang="hu-HU" dirty="0" err="1" smtClean="0"/>
              <a:t>UniProt</a:t>
            </a:r>
            <a:r>
              <a:rPr lang="hu-HU" dirty="0" smtClean="0"/>
              <a:t> </a:t>
            </a:r>
            <a:r>
              <a:rPr lang="hu-HU" dirty="0" err="1" smtClean="0"/>
              <a:t>database</a:t>
            </a:r>
            <a:endParaRPr lang="en-US"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25" y="3190875"/>
            <a:ext cx="1047750" cy="476250"/>
          </a:xfrm>
          <a:prstGeom prst="rect">
            <a:avLst/>
          </a:prstGeo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25" y="3190875"/>
            <a:ext cx="1047750" cy="476250"/>
          </a:xfrm>
          <a:prstGeom prst="rect">
            <a:avLst/>
          </a:prstGeom>
        </p:spPr>
      </p:pic>
      <p:pic>
        <p:nvPicPr>
          <p:cNvPr id="6" name="Kép 5"/>
          <p:cNvPicPr>
            <a:picLocks noChangeAspect="1"/>
          </p:cNvPicPr>
          <p:nvPr/>
        </p:nvPicPr>
        <p:blipFill>
          <a:blip r:embed="rId4"/>
          <a:stretch>
            <a:fillRect/>
          </a:stretch>
        </p:blipFill>
        <p:spPr>
          <a:xfrm>
            <a:off x="156719" y="388347"/>
            <a:ext cx="1628775" cy="771525"/>
          </a:xfrm>
          <a:prstGeom prst="rect">
            <a:avLst/>
          </a:prstGeom>
        </p:spPr>
      </p:pic>
      <p:pic>
        <p:nvPicPr>
          <p:cNvPr id="7" name="Kép 6"/>
          <p:cNvPicPr>
            <a:picLocks noChangeAspect="1"/>
          </p:cNvPicPr>
          <p:nvPr/>
        </p:nvPicPr>
        <p:blipFill>
          <a:blip r:embed="rId5"/>
          <a:stretch>
            <a:fillRect/>
          </a:stretch>
        </p:blipFill>
        <p:spPr>
          <a:xfrm>
            <a:off x="860270" y="1829500"/>
            <a:ext cx="10249785" cy="3503301"/>
          </a:xfrm>
          <a:prstGeom prst="rect">
            <a:avLst/>
          </a:prstGeom>
        </p:spPr>
      </p:pic>
    </p:spTree>
    <p:extLst>
      <p:ext uri="{BB962C8B-B14F-4D97-AF65-F5344CB8AC3E}">
        <p14:creationId xmlns:p14="http://schemas.microsoft.com/office/powerpoint/2010/main" val="1170956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450792" y="69982"/>
            <a:ext cx="9014800" cy="1143200"/>
          </a:xfrm>
        </p:spPr>
        <p:txBody>
          <a:bodyPr/>
          <a:lstStyle/>
          <a:p>
            <a:r>
              <a:rPr lang="hu-HU" dirty="0" smtClean="0"/>
              <a:t>Human </a:t>
            </a:r>
            <a:r>
              <a:rPr lang="hu-HU" dirty="0" err="1" smtClean="0"/>
              <a:t>Cancer</a:t>
            </a:r>
            <a:r>
              <a:rPr lang="hu-HU" dirty="0" smtClean="0"/>
              <a:t> </a:t>
            </a:r>
            <a:r>
              <a:rPr lang="hu-HU" dirty="0" err="1" smtClean="0"/>
              <a:t>Signaling</a:t>
            </a:r>
            <a:r>
              <a:rPr lang="hu-HU" dirty="0" smtClean="0"/>
              <a:t> Network</a:t>
            </a:r>
            <a:endParaRPr lang="en-US"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928" y="1213182"/>
            <a:ext cx="5987761" cy="4795652"/>
          </a:xfrm>
          <a:prstGeom prst="rect">
            <a:avLst/>
          </a:prstGeom>
        </p:spPr>
      </p:pic>
      <p:sp>
        <p:nvSpPr>
          <p:cNvPr id="5" name="Téglalap 4"/>
          <p:cNvSpPr/>
          <p:nvPr/>
        </p:nvSpPr>
        <p:spPr>
          <a:xfrm>
            <a:off x="1961808" y="6149805"/>
            <a:ext cx="6096000" cy="461665"/>
          </a:xfrm>
          <a:prstGeom prst="rect">
            <a:avLst/>
          </a:prstGeom>
        </p:spPr>
        <p:txBody>
          <a:bodyPr>
            <a:spAutoFit/>
          </a:bodyPr>
          <a:lstStyle/>
          <a:p>
            <a:r>
              <a:rPr lang="en-US" sz="1200" dirty="0"/>
              <a:t>Cui, Q., Ma, Y., Jaramillo, M., Bari, H., Awan, A., Yang, S., ... &amp; Wang, E. (2007). A map of human cancer signaling. </a:t>
            </a:r>
            <a:r>
              <a:rPr lang="en-US" sz="1200" i="1" dirty="0"/>
              <a:t>Molecular systems biology</a:t>
            </a:r>
            <a:r>
              <a:rPr lang="en-US" sz="1200" dirty="0"/>
              <a:t>, </a:t>
            </a:r>
            <a:r>
              <a:rPr lang="en-US" sz="1200" i="1" dirty="0"/>
              <a:t>3</a:t>
            </a:r>
            <a:r>
              <a:rPr lang="en-US" sz="1200" dirty="0"/>
              <a:t>(1), 152.</a:t>
            </a:r>
          </a:p>
        </p:txBody>
      </p:sp>
    </p:spTree>
    <p:extLst>
      <p:ext uri="{BB962C8B-B14F-4D97-AF65-F5344CB8AC3E}">
        <p14:creationId xmlns:p14="http://schemas.microsoft.com/office/powerpoint/2010/main" val="2380068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2066353" y="121763"/>
            <a:ext cx="9014800" cy="1143200"/>
          </a:xfrm>
        </p:spPr>
        <p:txBody>
          <a:bodyPr/>
          <a:lstStyle/>
          <a:p>
            <a:r>
              <a:rPr lang="hu-HU" dirty="0" err="1" smtClean="0"/>
              <a:t>OmniPath</a:t>
            </a:r>
            <a:r>
              <a:rPr lang="hu-HU" dirty="0" smtClean="0"/>
              <a:t> (</a:t>
            </a:r>
            <a:r>
              <a:rPr lang="hu-HU" dirty="0" err="1" smtClean="0"/>
              <a:t>signaling</a:t>
            </a:r>
            <a:r>
              <a:rPr lang="hu-HU" dirty="0" smtClean="0"/>
              <a:t> </a:t>
            </a:r>
            <a:r>
              <a:rPr lang="hu-HU" dirty="0" err="1" smtClean="0"/>
              <a:t>network</a:t>
            </a:r>
            <a:r>
              <a:rPr lang="hu-HU" dirty="0" smtClean="0"/>
              <a:t>)</a:t>
            </a:r>
            <a:endParaRPr lang="en-US" dirty="0"/>
          </a:p>
        </p:txBody>
      </p:sp>
      <p:pic>
        <p:nvPicPr>
          <p:cNvPr id="4" name="Kép 3"/>
          <p:cNvPicPr>
            <a:picLocks noChangeAspect="1"/>
          </p:cNvPicPr>
          <p:nvPr/>
        </p:nvPicPr>
        <p:blipFill>
          <a:blip r:embed="rId3"/>
          <a:stretch>
            <a:fillRect/>
          </a:stretch>
        </p:blipFill>
        <p:spPr>
          <a:xfrm>
            <a:off x="1921761" y="1240076"/>
            <a:ext cx="6385184" cy="4444253"/>
          </a:xfrm>
          <a:prstGeom prst="rect">
            <a:avLst/>
          </a:prstGeom>
        </p:spPr>
      </p:pic>
      <p:sp>
        <p:nvSpPr>
          <p:cNvPr id="5" name="Téglalap 4"/>
          <p:cNvSpPr/>
          <p:nvPr/>
        </p:nvSpPr>
        <p:spPr>
          <a:xfrm>
            <a:off x="2066353" y="5769260"/>
            <a:ext cx="6096000" cy="646331"/>
          </a:xfrm>
          <a:prstGeom prst="rect">
            <a:avLst/>
          </a:prstGeom>
        </p:spPr>
        <p:txBody>
          <a:bodyPr>
            <a:spAutoFit/>
          </a:bodyPr>
          <a:lstStyle/>
          <a:p>
            <a:r>
              <a:rPr lang="en-US" sz="1200" dirty="0" err="1"/>
              <a:t>Türei</a:t>
            </a:r>
            <a:r>
              <a:rPr lang="en-US" sz="1200" dirty="0"/>
              <a:t>, D., </a:t>
            </a:r>
            <a:r>
              <a:rPr lang="en-US" sz="1200" dirty="0" err="1"/>
              <a:t>Korcsmáros</a:t>
            </a:r>
            <a:r>
              <a:rPr lang="en-US" sz="1200" dirty="0"/>
              <a:t>, T., &amp; </a:t>
            </a:r>
            <a:r>
              <a:rPr lang="en-US" sz="1200" dirty="0" err="1"/>
              <a:t>Saez</a:t>
            </a:r>
            <a:r>
              <a:rPr lang="en-US" sz="1200" dirty="0"/>
              <a:t>-Rodriguez, J. (2016). </a:t>
            </a:r>
            <a:r>
              <a:rPr lang="en-US" sz="1200" dirty="0" err="1"/>
              <a:t>OmniPath</a:t>
            </a:r>
            <a:r>
              <a:rPr lang="en-US" sz="1200" dirty="0"/>
              <a:t>: guidelines and gateway for literature-curated signaling pathway resources. </a:t>
            </a:r>
            <a:r>
              <a:rPr lang="en-US" sz="1200" i="1" dirty="0"/>
              <a:t>Nature methods</a:t>
            </a:r>
            <a:r>
              <a:rPr lang="en-US" sz="1200" dirty="0"/>
              <a:t>, </a:t>
            </a:r>
            <a:r>
              <a:rPr lang="en-US" sz="1200" i="1" dirty="0"/>
              <a:t>13</a:t>
            </a:r>
            <a:r>
              <a:rPr lang="en-US" sz="1200" dirty="0"/>
              <a:t>(12), 966-967.</a:t>
            </a:r>
          </a:p>
        </p:txBody>
      </p:sp>
    </p:spTree>
    <p:extLst>
      <p:ext uri="{BB962C8B-B14F-4D97-AF65-F5344CB8AC3E}">
        <p14:creationId xmlns:p14="http://schemas.microsoft.com/office/powerpoint/2010/main" val="4003135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Kép 3"/>
          <p:cNvPicPr>
            <a:picLocks noChangeAspect="1"/>
          </p:cNvPicPr>
          <p:nvPr/>
        </p:nvPicPr>
        <p:blipFill>
          <a:blip r:embed="rId3"/>
          <a:stretch>
            <a:fillRect/>
          </a:stretch>
        </p:blipFill>
        <p:spPr>
          <a:xfrm>
            <a:off x="104214" y="0"/>
            <a:ext cx="4630150" cy="1165412"/>
          </a:xfrm>
          <a:prstGeom prst="rect">
            <a:avLst/>
          </a:prstGeom>
        </p:spPr>
      </p:pic>
      <p:pic>
        <p:nvPicPr>
          <p:cNvPr id="5" name="Kép 4"/>
          <p:cNvPicPr>
            <a:picLocks noChangeAspect="1"/>
          </p:cNvPicPr>
          <p:nvPr/>
        </p:nvPicPr>
        <p:blipFill>
          <a:blip r:embed="rId4"/>
          <a:stretch>
            <a:fillRect/>
          </a:stretch>
        </p:blipFill>
        <p:spPr>
          <a:xfrm>
            <a:off x="6024282" y="1100904"/>
            <a:ext cx="6087035" cy="5615110"/>
          </a:xfrm>
          <a:prstGeom prst="rect">
            <a:avLst/>
          </a:prstGeom>
        </p:spPr>
      </p:pic>
      <p:pic>
        <p:nvPicPr>
          <p:cNvPr id="6" name="Kép 5"/>
          <p:cNvPicPr>
            <a:picLocks noChangeAspect="1"/>
          </p:cNvPicPr>
          <p:nvPr/>
        </p:nvPicPr>
        <p:blipFill>
          <a:blip r:embed="rId5"/>
          <a:stretch>
            <a:fillRect/>
          </a:stretch>
        </p:blipFill>
        <p:spPr>
          <a:xfrm>
            <a:off x="263557" y="2949389"/>
            <a:ext cx="5115766" cy="1490687"/>
          </a:xfrm>
          <a:prstGeom prst="rect">
            <a:avLst/>
          </a:prstGeom>
        </p:spPr>
      </p:pic>
    </p:spTree>
    <p:extLst>
      <p:ext uri="{BB962C8B-B14F-4D97-AF65-F5344CB8AC3E}">
        <p14:creationId xmlns:p14="http://schemas.microsoft.com/office/powerpoint/2010/main" val="2249018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859121" y="0"/>
            <a:ext cx="9014800" cy="1143200"/>
          </a:xfrm>
        </p:spPr>
        <p:txBody>
          <a:bodyPr/>
          <a:lstStyle/>
          <a:p>
            <a:r>
              <a:rPr lang="hu-HU" dirty="0" err="1" smtClean="0"/>
              <a:t>ComPPI</a:t>
            </a:r>
            <a:r>
              <a:rPr lang="hu-HU" dirty="0" smtClean="0"/>
              <a:t> – PPI </a:t>
            </a:r>
            <a:r>
              <a:rPr lang="hu-HU" dirty="0" err="1" smtClean="0"/>
              <a:t>networks</a:t>
            </a:r>
            <a:r>
              <a:rPr lang="hu-HU" dirty="0" smtClean="0"/>
              <a:t> + </a:t>
            </a:r>
            <a:r>
              <a:rPr lang="hu-HU" dirty="0" err="1" smtClean="0"/>
              <a:t>localization</a:t>
            </a:r>
            <a:endParaRPr lang="en-US" dirty="0"/>
          </a:p>
        </p:txBody>
      </p:sp>
      <p:pic>
        <p:nvPicPr>
          <p:cNvPr id="4" name="Kép 3"/>
          <p:cNvPicPr>
            <a:picLocks noChangeAspect="1"/>
          </p:cNvPicPr>
          <p:nvPr/>
        </p:nvPicPr>
        <p:blipFill>
          <a:blip r:embed="rId3"/>
          <a:stretch>
            <a:fillRect/>
          </a:stretch>
        </p:blipFill>
        <p:spPr>
          <a:xfrm>
            <a:off x="203200" y="1017388"/>
            <a:ext cx="5276819" cy="1419331"/>
          </a:xfrm>
          <a:prstGeom prst="rect">
            <a:avLst/>
          </a:prstGeom>
        </p:spPr>
      </p:pic>
      <p:pic>
        <p:nvPicPr>
          <p:cNvPr id="5" name="Kép 4"/>
          <p:cNvPicPr>
            <a:picLocks noChangeAspect="1"/>
          </p:cNvPicPr>
          <p:nvPr/>
        </p:nvPicPr>
        <p:blipFill>
          <a:blip r:embed="rId4"/>
          <a:stretch>
            <a:fillRect/>
          </a:stretch>
        </p:blipFill>
        <p:spPr>
          <a:xfrm>
            <a:off x="285223" y="2436719"/>
            <a:ext cx="4168556" cy="3999940"/>
          </a:xfrm>
          <a:prstGeom prst="rect">
            <a:avLst/>
          </a:prstGeom>
        </p:spPr>
      </p:pic>
      <p:pic>
        <p:nvPicPr>
          <p:cNvPr id="6" name="Kép 5"/>
          <p:cNvPicPr>
            <a:picLocks noChangeAspect="1"/>
          </p:cNvPicPr>
          <p:nvPr/>
        </p:nvPicPr>
        <p:blipFill rotWithShape="1">
          <a:blip r:embed="rId5"/>
          <a:srcRect r="19885"/>
          <a:stretch/>
        </p:blipFill>
        <p:spPr>
          <a:xfrm>
            <a:off x="4634451" y="2436719"/>
            <a:ext cx="6969957" cy="3811681"/>
          </a:xfrm>
          <a:prstGeom prst="rect">
            <a:avLst/>
          </a:prstGeom>
        </p:spPr>
      </p:pic>
    </p:spTree>
    <p:extLst>
      <p:ext uri="{BB962C8B-B14F-4D97-AF65-F5344CB8AC3E}">
        <p14:creationId xmlns:p14="http://schemas.microsoft.com/office/powerpoint/2010/main" val="41243129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String</a:t>
            </a:r>
            <a:r>
              <a:rPr lang="hu-HU" dirty="0" smtClean="0"/>
              <a:t> – PPI </a:t>
            </a:r>
            <a:r>
              <a:rPr lang="hu-HU" dirty="0" err="1" smtClean="0"/>
              <a:t>interaction</a:t>
            </a:r>
            <a:r>
              <a:rPr lang="hu-HU" dirty="0" smtClean="0"/>
              <a:t> </a:t>
            </a:r>
            <a:r>
              <a:rPr lang="hu-HU" dirty="0" err="1" smtClean="0"/>
              <a:t>networks</a:t>
            </a:r>
            <a:endParaRPr lang="en-US" dirty="0"/>
          </a:p>
        </p:txBody>
      </p:sp>
      <p:pic>
        <p:nvPicPr>
          <p:cNvPr id="4" name="Kép 3"/>
          <p:cNvPicPr>
            <a:picLocks noChangeAspect="1"/>
          </p:cNvPicPr>
          <p:nvPr/>
        </p:nvPicPr>
        <p:blipFill>
          <a:blip r:embed="rId3"/>
          <a:stretch>
            <a:fillRect/>
          </a:stretch>
        </p:blipFill>
        <p:spPr>
          <a:xfrm>
            <a:off x="527516" y="1694330"/>
            <a:ext cx="5076825" cy="4114800"/>
          </a:xfrm>
          <a:prstGeom prst="rect">
            <a:avLst/>
          </a:prstGeom>
        </p:spPr>
      </p:pic>
      <p:sp>
        <p:nvSpPr>
          <p:cNvPr id="5" name="Téglalap 4"/>
          <p:cNvSpPr/>
          <p:nvPr/>
        </p:nvSpPr>
        <p:spPr>
          <a:xfrm>
            <a:off x="5900177" y="2268071"/>
            <a:ext cx="5556717" cy="2031325"/>
          </a:xfrm>
          <a:prstGeom prst="rect">
            <a:avLst/>
          </a:prstGeom>
        </p:spPr>
        <p:txBody>
          <a:bodyPr wrap="square">
            <a:spAutoFit/>
          </a:bodyPr>
          <a:lstStyle/>
          <a:p>
            <a:r>
              <a:rPr lang="en-US" dirty="0"/>
              <a:t>STRING is a database of known and predicted protein-protein interactions. The interactions include direct (physical) and indirect (functional) associations; they stem from computational prediction, from knowledge transfer between organisms, and from interactions aggregated from other (primary) databases.</a:t>
            </a:r>
          </a:p>
        </p:txBody>
      </p:sp>
    </p:spTree>
    <p:extLst>
      <p:ext uri="{BB962C8B-B14F-4D97-AF65-F5344CB8AC3E}">
        <p14:creationId xmlns:p14="http://schemas.microsoft.com/office/powerpoint/2010/main" val="1825208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419522" y="78403"/>
            <a:ext cx="11798888" cy="1143200"/>
          </a:xfrm>
        </p:spPr>
        <p:txBody>
          <a:bodyPr/>
          <a:lstStyle/>
          <a:p>
            <a:r>
              <a:rPr lang="hu-HU" dirty="0" err="1" smtClean="0"/>
              <a:t>Pathway</a:t>
            </a:r>
            <a:r>
              <a:rPr lang="hu-HU" dirty="0" smtClean="0"/>
              <a:t> </a:t>
            </a:r>
            <a:r>
              <a:rPr lang="hu-HU" dirty="0" err="1" smtClean="0"/>
              <a:t>Commons</a:t>
            </a:r>
            <a:r>
              <a:rPr lang="hu-HU" dirty="0" smtClean="0"/>
              <a:t> – </a:t>
            </a:r>
            <a:r>
              <a:rPr lang="hu-HU" dirty="0" err="1" smtClean="0"/>
              <a:t>pathway</a:t>
            </a:r>
            <a:r>
              <a:rPr lang="hu-HU" dirty="0" smtClean="0"/>
              <a:t> and </a:t>
            </a:r>
            <a:r>
              <a:rPr lang="hu-HU" dirty="0" err="1" smtClean="0"/>
              <a:t>interaction</a:t>
            </a:r>
            <a:r>
              <a:rPr lang="hu-HU" dirty="0" smtClean="0"/>
              <a:t> </a:t>
            </a:r>
            <a:r>
              <a:rPr lang="hu-HU" dirty="0" err="1" smtClean="0"/>
              <a:t>database</a:t>
            </a:r>
            <a:endParaRPr lang="en-US" dirty="0"/>
          </a:p>
        </p:txBody>
      </p:sp>
      <p:pic>
        <p:nvPicPr>
          <p:cNvPr id="4" name="Kép 3"/>
          <p:cNvPicPr>
            <a:picLocks noChangeAspect="1"/>
          </p:cNvPicPr>
          <p:nvPr/>
        </p:nvPicPr>
        <p:blipFill>
          <a:blip r:embed="rId3"/>
          <a:stretch>
            <a:fillRect/>
          </a:stretch>
        </p:blipFill>
        <p:spPr>
          <a:xfrm>
            <a:off x="419522" y="1461247"/>
            <a:ext cx="4672961" cy="4958836"/>
          </a:xfrm>
          <a:prstGeom prst="rect">
            <a:avLst/>
          </a:prstGeom>
        </p:spPr>
      </p:pic>
      <p:pic>
        <p:nvPicPr>
          <p:cNvPr id="5" name="Kép 4"/>
          <p:cNvPicPr>
            <a:picLocks noChangeAspect="1"/>
          </p:cNvPicPr>
          <p:nvPr/>
        </p:nvPicPr>
        <p:blipFill>
          <a:blip r:embed="rId4"/>
          <a:stretch>
            <a:fillRect/>
          </a:stretch>
        </p:blipFill>
        <p:spPr>
          <a:xfrm>
            <a:off x="5517342" y="1347652"/>
            <a:ext cx="5635242" cy="5072431"/>
          </a:xfrm>
          <a:prstGeom prst="rect">
            <a:avLst/>
          </a:prstGeom>
        </p:spPr>
      </p:pic>
    </p:spTree>
    <p:extLst>
      <p:ext uri="{BB962C8B-B14F-4D97-AF65-F5344CB8AC3E}">
        <p14:creationId xmlns:p14="http://schemas.microsoft.com/office/powerpoint/2010/main" val="1121061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877559" y="132736"/>
            <a:ext cx="9014800" cy="1143200"/>
          </a:xfrm>
        </p:spPr>
        <p:txBody>
          <a:bodyPr/>
          <a:lstStyle/>
          <a:p>
            <a:r>
              <a:rPr lang="hu-HU" dirty="0" err="1" smtClean="0"/>
              <a:t>Pathway</a:t>
            </a:r>
            <a:r>
              <a:rPr lang="hu-HU" dirty="0" smtClean="0"/>
              <a:t> </a:t>
            </a:r>
            <a:r>
              <a:rPr lang="hu-HU" dirty="0" err="1" smtClean="0"/>
              <a:t>databases</a:t>
            </a:r>
            <a:r>
              <a:rPr lang="hu-HU" dirty="0" smtClean="0"/>
              <a:t> – </a:t>
            </a:r>
            <a:r>
              <a:rPr lang="hu-HU" dirty="0" err="1" smtClean="0"/>
              <a:t>Reactome</a:t>
            </a:r>
            <a:r>
              <a:rPr lang="hu-HU" dirty="0" smtClean="0"/>
              <a:t>, KEGG</a:t>
            </a:r>
            <a:endParaRPr lang="en-US" dirty="0"/>
          </a:p>
        </p:txBody>
      </p:sp>
      <p:pic>
        <p:nvPicPr>
          <p:cNvPr id="4" name="Kép 3"/>
          <p:cNvPicPr>
            <a:picLocks noChangeAspect="1"/>
          </p:cNvPicPr>
          <p:nvPr/>
        </p:nvPicPr>
        <p:blipFill rotWithShape="1">
          <a:blip r:embed="rId3"/>
          <a:srcRect r="74213" b="89220"/>
          <a:stretch/>
        </p:blipFill>
        <p:spPr>
          <a:xfrm>
            <a:off x="213972" y="1486980"/>
            <a:ext cx="3728183" cy="738861"/>
          </a:xfrm>
          <a:prstGeom prst="rect">
            <a:avLst/>
          </a:prstGeom>
        </p:spPr>
      </p:pic>
      <p:pic>
        <p:nvPicPr>
          <p:cNvPr id="5" name="Kép 4"/>
          <p:cNvPicPr>
            <a:picLocks noChangeAspect="1"/>
          </p:cNvPicPr>
          <p:nvPr/>
        </p:nvPicPr>
        <p:blipFill rotWithShape="1">
          <a:blip r:embed="rId4"/>
          <a:srcRect l="20552" t="15616"/>
          <a:stretch/>
        </p:blipFill>
        <p:spPr>
          <a:xfrm>
            <a:off x="6641432" y="2016091"/>
            <a:ext cx="5306765" cy="3663691"/>
          </a:xfrm>
          <a:prstGeom prst="rect">
            <a:avLst/>
          </a:prstGeom>
        </p:spPr>
      </p:pic>
      <p:pic>
        <p:nvPicPr>
          <p:cNvPr id="6" name="Kép 5"/>
          <p:cNvPicPr>
            <a:picLocks noChangeAspect="1"/>
          </p:cNvPicPr>
          <p:nvPr/>
        </p:nvPicPr>
        <p:blipFill>
          <a:blip r:embed="rId5"/>
          <a:stretch>
            <a:fillRect/>
          </a:stretch>
        </p:blipFill>
        <p:spPr>
          <a:xfrm>
            <a:off x="114000" y="2634495"/>
            <a:ext cx="6102517" cy="3045287"/>
          </a:xfrm>
          <a:prstGeom prst="rect">
            <a:avLst/>
          </a:prstGeom>
        </p:spPr>
      </p:pic>
      <p:pic>
        <p:nvPicPr>
          <p:cNvPr id="7" name="Kép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8997" y="1517065"/>
            <a:ext cx="1219200" cy="876300"/>
          </a:xfrm>
          <a:prstGeom prst="rect">
            <a:avLst/>
          </a:prstGeom>
        </p:spPr>
      </p:pic>
    </p:spTree>
    <p:extLst>
      <p:ext uri="{BB962C8B-B14F-4D97-AF65-F5344CB8AC3E}">
        <p14:creationId xmlns:p14="http://schemas.microsoft.com/office/powerpoint/2010/main" val="130421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957733" y="446500"/>
            <a:ext cx="10355726" cy="1143200"/>
          </a:xfrm>
        </p:spPr>
        <p:txBody>
          <a:bodyPr/>
          <a:lstStyle/>
          <a:p>
            <a:r>
              <a:rPr lang="hu-HU" dirty="0" err="1" smtClean="0"/>
              <a:t>BioGRID</a:t>
            </a:r>
            <a:r>
              <a:rPr lang="hu-HU" dirty="0" smtClean="0"/>
              <a:t>             </a:t>
            </a:r>
            <a:r>
              <a:rPr lang="hu-HU" dirty="0" err="1" smtClean="0"/>
              <a:t>DoRothEA</a:t>
            </a:r>
            <a:r>
              <a:rPr lang="hu-HU" dirty="0" smtClean="0"/>
              <a:t>               </a:t>
            </a:r>
            <a:r>
              <a:rPr lang="hu-HU" dirty="0" err="1" smtClean="0"/>
              <a:t>IntAct</a:t>
            </a:r>
            <a:endParaRPr lang="en-US" dirty="0"/>
          </a:p>
        </p:txBody>
      </p:sp>
      <p:sp>
        <p:nvSpPr>
          <p:cNvPr id="4" name="AutoShape 2" descr="BioGRID - Wikipedia"/>
          <p:cNvSpPr>
            <a:spLocks noChangeAspect="1" noChangeArrowheads="1"/>
          </p:cNvSpPr>
          <p:nvPr/>
        </p:nvSpPr>
        <p:spPr bwMode="auto">
          <a:xfrm>
            <a:off x="227292" y="1848130"/>
            <a:ext cx="3494391" cy="1594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Kép 5"/>
          <p:cNvPicPr>
            <a:picLocks noChangeAspect="1"/>
          </p:cNvPicPr>
          <p:nvPr/>
        </p:nvPicPr>
        <p:blipFill>
          <a:blip r:embed="rId3"/>
          <a:stretch>
            <a:fillRect/>
          </a:stretch>
        </p:blipFill>
        <p:spPr>
          <a:xfrm>
            <a:off x="514089" y="2394697"/>
            <a:ext cx="2038758" cy="2038758"/>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524" y="2167737"/>
            <a:ext cx="4094684" cy="2736772"/>
          </a:xfrm>
          <a:prstGeom prst="rect">
            <a:avLst/>
          </a:prstGeom>
        </p:spPr>
      </p:pic>
      <p:pic>
        <p:nvPicPr>
          <p:cNvPr id="8" name="Kép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131" y="2167737"/>
            <a:ext cx="1552575" cy="571500"/>
          </a:xfrm>
          <a:prstGeom prst="rect">
            <a:avLst/>
          </a:prstGeom>
        </p:spPr>
      </p:pic>
      <p:pic>
        <p:nvPicPr>
          <p:cNvPr id="9" name="Kép 8"/>
          <p:cNvPicPr>
            <a:picLocks noChangeAspect="1"/>
          </p:cNvPicPr>
          <p:nvPr/>
        </p:nvPicPr>
        <p:blipFill rotWithShape="1">
          <a:blip r:embed="rId6"/>
          <a:srcRect l="3855"/>
          <a:stretch/>
        </p:blipFill>
        <p:spPr>
          <a:xfrm>
            <a:off x="7810599" y="2934356"/>
            <a:ext cx="4057862" cy="1693062"/>
          </a:xfrm>
          <a:prstGeom prst="rect">
            <a:avLst/>
          </a:prstGeom>
        </p:spPr>
      </p:pic>
    </p:spTree>
    <p:extLst>
      <p:ext uri="{BB962C8B-B14F-4D97-AF65-F5344CB8AC3E}">
        <p14:creationId xmlns:p14="http://schemas.microsoft.com/office/powerpoint/2010/main" val="4028283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013151" y="172637"/>
            <a:ext cx="9014800" cy="1143200"/>
          </a:xfrm>
        </p:spPr>
        <p:txBody>
          <a:bodyPr/>
          <a:lstStyle/>
          <a:p>
            <a:r>
              <a:rPr lang="hu-HU" dirty="0" err="1" smtClean="0"/>
              <a:t>Cancer</a:t>
            </a:r>
            <a:r>
              <a:rPr lang="hu-HU" dirty="0" smtClean="0"/>
              <a:t> OMICS </a:t>
            </a:r>
            <a:r>
              <a:rPr lang="hu-HU" dirty="0" err="1" smtClean="0"/>
              <a:t>databases</a:t>
            </a:r>
            <a:endParaRPr lang="en-US"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35" y="2689018"/>
            <a:ext cx="4048125" cy="3038475"/>
          </a:xfrm>
          <a:prstGeom prst="rect">
            <a:avLst/>
          </a:prstGeom>
        </p:spPr>
      </p:pic>
      <p:pic>
        <p:nvPicPr>
          <p:cNvPr id="5" name="Kép 4"/>
          <p:cNvPicPr>
            <a:picLocks noChangeAspect="1"/>
          </p:cNvPicPr>
          <p:nvPr/>
        </p:nvPicPr>
        <p:blipFill>
          <a:blip r:embed="rId4"/>
          <a:stretch>
            <a:fillRect/>
          </a:stretch>
        </p:blipFill>
        <p:spPr>
          <a:xfrm>
            <a:off x="9398055" y="2172939"/>
            <a:ext cx="1970375" cy="960711"/>
          </a:xfrm>
          <a:prstGeom prst="rect">
            <a:avLst/>
          </a:prstGeom>
        </p:spPr>
      </p:pic>
      <p:pic>
        <p:nvPicPr>
          <p:cNvPr id="6" name="Kép 5"/>
          <p:cNvPicPr>
            <a:picLocks noChangeAspect="1"/>
          </p:cNvPicPr>
          <p:nvPr/>
        </p:nvPicPr>
        <p:blipFill>
          <a:blip r:embed="rId5"/>
          <a:stretch>
            <a:fillRect/>
          </a:stretch>
        </p:blipFill>
        <p:spPr>
          <a:xfrm>
            <a:off x="4873481" y="2083378"/>
            <a:ext cx="3116076" cy="669058"/>
          </a:xfrm>
          <a:prstGeom prst="rect">
            <a:avLst/>
          </a:prstGeom>
        </p:spPr>
      </p:pic>
      <p:sp>
        <p:nvSpPr>
          <p:cNvPr id="7" name="AutoShape 4" descr="The Cancer Genome Atlas - Timeline and Milestones - National Cancer  Institute"/>
          <p:cNvSpPr>
            <a:spLocks noChangeAspect="1" noChangeArrowheads="1"/>
          </p:cNvSpPr>
          <p:nvPr/>
        </p:nvSpPr>
        <p:spPr bwMode="auto">
          <a:xfrm>
            <a:off x="155575" y="-365125"/>
            <a:ext cx="3810000"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Kép 8"/>
          <p:cNvPicPr>
            <a:picLocks noChangeAspect="1"/>
          </p:cNvPicPr>
          <p:nvPr/>
        </p:nvPicPr>
        <p:blipFill>
          <a:blip r:embed="rId6"/>
          <a:stretch>
            <a:fillRect/>
          </a:stretch>
        </p:blipFill>
        <p:spPr>
          <a:xfrm>
            <a:off x="617535" y="2042473"/>
            <a:ext cx="3892715" cy="772364"/>
          </a:xfrm>
          <a:prstGeom prst="rect">
            <a:avLst/>
          </a:prstGeom>
        </p:spPr>
      </p:pic>
      <p:pic>
        <p:nvPicPr>
          <p:cNvPr id="10" name="Kép 9"/>
          <p:cNvPicPr>
            <a:picLocks noChangeAspect="1"/>
          </p:cNvPicPr>
          <p:nvPr/>
        </p:nvPicPr>
        <p:blipFill>
          <a:blip r:embed="rId7"/>
          <a:stretch>
            <a:fillRect/>
          </a:stretch>
        </p:blipFill>
        <p:spPr>
          <a:xfrm>
            <a:off x="4875441" y="4202276"/>
            <a:ext cx="3749177" cy="896197"/>
          </a:xfrm>
          <a:prstGeom prst="rect">
            <a:avLst/>
          </a:prstGeom>
        </p:spPr>
      </p:pic>
      <p:pic>
        <p:nvPicPr>
          <p:cNvPr id="11" name="Kép 10"/>
          <p:cNvPicPr>
            <a:picLocks noChangeAspect="1"/>
          </p:cNvPicPr>
          <p:nvPr/>
        </p:nvPicPr>
        <p:blipFill>
          <a:blip r:embed="rId8"/>
          <a:stretch>
            <a:fillRect/>
          </a:stretch>
        </p:blipFill>
        <p:spPr>
          <a:xfrm>
            <a:off x="4873481" y="3079713"/>
            <a:ext cx="3023713" cy="972415"/>
          </a:xfrm>
          <a:prstGeom prst="rect">
            <a:avLst/>
          </a:prstGeom>
        </p:spPr>
      </p:pic>
      <p:pic>
        <p:nvPicPr>
          <p:cNvPr id="12" name="Kép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2544" y="1132392"/>
            <a:ext cx="2846656" cy="752950"/>
          </a:xfrm>
          <a:prstGeom prst="rect">
            <a:avLst/>
          </a:prstGeom>
        </p:spPr>
      </p:pic>
      <p:pic>
        <p:nvPicPr>
          <p:cNvPr id="13" name="Kép 12"/>
          <p:cNvPicPr>
            <a:picLocks noChangeAspect="1"/>
          </p:cNvPicPr>
          <p:nvPr/>
        </p:nvPicPr>
        <p:blipFill>
          <a:blip r:embed="rId10"/>
          <a:stretch>
            <a:fillRect/>
          </a:stretch>
        </p:blipFill>
        <p:spPr>
          <a:xfrm>
            <a:off x="4975204" y="5413589"/>
            <a:ext cx="2912630" cy="373718"/>
          </a:xfrm>
          <a:prstGeom prst="rect">
            <a:avLst/>
          </a:prstGeom>
        </p:spPr>
      </p:pic>
      <p:pic>
        <p:nvPicPr>
          <p:cNvPr id="14" name="Kép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3260" y="4937971"/>
            <a:ext cx="2925940" cy="662477"/>
          </a:xfrm>
          <a:prstGeom prst="rect">
            <a:avLst/>
          </a:prstGeom>
        </p:spPr>
      </p:pic>
      <p:pic>
        <p:nvPicPr>
          <p:cNvPr id="15" name="Kép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7861" y="3291472"/>
            <a:ext cx="2013188" cy="1358902"/>
          </a:xfrm>
          <a:prstGeom prst="rect">
            <a:avLst/>
          </a:prstGeom>
        </p:spPr>
      </p:pic>
      <p:sp>
        <p:nvSpPr>
          <p:cNvPr id="16" name="Téglalap 15"/>
          <p:cNvSpPr/>
          <p:nvPr/>
        </p:nvSpPr>
        <p:spPr>
          <a:xfrm>
            <a:off x="335519" y="5901982"/>
            <a:ext cx="6096000" cy="646331"/>
          </a:xfrm>
          <a:prstGeom prst="rect">
            <a:avLst/>
          </a:prstGeom>
        </p:spPr>
        <p:txBody>
          <a:bodyPr>
            <a:spAutoFit/>
          </a:bodyPr>
          <a:lstStyle/>
          <a:p>
            <a:r>
              <a:rPr lang="en-US" dirty="0"/>
              <a:t>20,000 primary cancer </a:t>
            </a:r>
            <a:r>
              <a:rPr lang="hu-HU" dirty="0" smtClean="0"/>
              <a:t>+ </a:t>
            </a:r>
            <a:r>
              <a:rPr lang="en-US" dirty="0" smtClean="0"/>
              <a:t>normal </a:t>
            </a:r>
            <a:r>
              <a:rPr lang="en-US" dirty="0"/>
              <a:t>samples </a:t>
            </a:r>
            <a:endParaRPr lang="hu-HU" dirty="0" smtClean="0"/>
          </a:p>
          <a:p>
            <a:r>
              <a:rPr lang="en-US" dirty="0" smtClean="0"/>
              <a:t>33 </a:t>
            </a:r>
            <a:r>
              <a:rPr lang="en-US" dirty="0"/>
              <a:t>cancer types</a:t>
            </a:r>
          </a:p>
        </p:txBody>
      </p:sp>
    </p:spTree>
    <p:extLst>
      <p:ext uri="{BB962C8B-B14F-4D97-AF65-F5344CB8AC3E}">
        <p14:creationId xmlns:p14="http://schemas.microsoft.com/office/powerpoint/2010/main" val="3923895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3126034" y="172485"/>
            <a:ext cx="10518914" cy="1325563"/>
          </a:xfrm>
        </p:spPr>
        <p:txBody>
          <a:bodyPr/>
          <a:lstStyle/>
          <a:p>
            <a:r>
              <a:rPr lang="hu-HU" dirty="0" smtClean="0"/>
              <a:t>The </a:t>
            </a:r>
            <a:r>
              <a:rPr lang="hu-HU" dirty="0" err="1" smtClean="0"/>
              <a:t>hallmarks</a:t>
            </a:r>
            <a:r>
              <a:rPr lang="hu-HU" dirty="0" smtClean="0"/>
              <a:t> of </a:t>
            </a:r>
            <a:r>
              <a:rPr lang="hu-HU" dirty="0" err="1"/>
              <a:t>cancer</a:t>
            </a:r>
            <a:endParaRPr lang="hu-HU" dirty="0"/>
          </a:p>
        </p:txBody>
      </p:sp>
      <p:pic>
        <p:nvPicPr>
          <p:cNvPr id="3074" name="Picture 2" descr="https://ars.els-cdn.com/content/image/1-s2.0-S0092867411001279-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484" y="1839624"/>
            <a:ext cx="5788254" cy="3601952"/>
          </a:xfrm>
          <a:prstGeom prst="rect">
            <a:avLst/>
          </a:prstGeom>
          <a:noFill/>
          <a:ln>
            <a:solidFill>
              <a:schemeClr val="accent6">
                <a:lumMod val="90000"/>
                <a:lumOff val="10000"/>
              </a:schemeClr>
            </a:solidFill>
          </a:ln>
          <a:extLst>
            <a:ext uri="{909E8E84-426E-40DD-AFC4-6F175D3DCCD1}">
              <a14:hiddenFill xmlns:a14="http://schemas.microsoft.com/office/drawing/2010/main">
                <a:solidFill>
                  <a:srgbClr val="FFFFFF"/>
                </a:solidFill>
              </a14:hiddenFill>
            </a:ext>
          </a:extLst>
        </p:spPr>
      </p:pic>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805" y="1839624"/>
            <a:ext cx="5456850" cy="3601953"/>
          </a:xfrm>
          <a:prstGeom prst="rect">
            <a:avLst/>
          </a:prstGeom>
          <a:ln>
            <a:solidFill>
              <a:schemeClr val="accent6">
                <a:lumMod val="90000"/>
                <a:lumOff val="10000"/>
              </a:schemeClr>
            </a:solidFill>
          </a:ln>
        </p:spPr>
      </p:pic>
      <p:sp>
        <p:nvSpPr>
          <p:cNvPr id="10" name="Téglalap 9"/>
          <p:cNvSpPr/>
          <p:nvPr/>
        </p:nvSpPr>
        <p:spPr>
          <a:xfrm>
            <a:off x="3047999" y="5795247"/>
            <a:ext cx="8014447" cy="276999"/>
          </a:xfrm>
          <a:prstGeom prst="rect">
            <a:avLst/>
          </a:prstGeom>
        </p:spPr>
        <p:txBody>
          <a:bodyPr wrap="square">
            <a:spAutoFit/>
          </a:bodyPr>
          <a:lstStyle/>
          <a:p>
            <a:r>
              <a:rPr lang="en-US" sz="1200" dirty="0" err="1" smtClean="0"/>
              <a:t>Hanahan</a:t>
            </a:r>
            <a:r>
              <a:rPr lang="en-US" sz="1200" dirty="0" smtClean="0"/>
              <a:t>, D., &amp; Weinberg, R. A. (2011). Hallmarks of cancer: the next generation. </a:t>
            </a:r>
            <a:r>
              <a:rPr lang="en-US" sz="1200" i="1" dirty="0" smtClean="0"/>
              <a:t>cell</a:t>
            </a:r>
            <a:r>
              <a:rPr lang="en-US" sz="1200" dirty="0" smtClean="0"/>
              <a:t>, </a:t>
            </a:r>
            <a:r>
              <a:rPr lang="en-US" sz="1200" i="1" dirty="0" smtClean="0"/>
              <a:t>144</a:t>
            </a:r>
            <a:r>
              <a:rPr lang="en-US" sz="1200" dirty="0" smtClean="0"/>
              <a:t>(5), 646-674.</a:t>
            </a:r>
            <a:endParaRPr lang="en-US" sz="1200" dirty="0"/>
          </a:p>
        </p:txBody>
      </p:sp>
    </p:spTree>
    <p:extLst>
      <p:ext uri="{BB962C8B-B14F-4D97-AF65-F5344CB8AC3E}">
        <p14:creationId xmlns:p14="http://schemas.microsoft.com/office/powerpoint/2010/main" val="3040442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447060" y="-82225"/>
            <a:ext cx="9014800" cy="1143200"/>
          </a:xfrm>
        </p:spPr>
        <p:txBody>
          <a:bodyPr/>
          <a:lstStyle/>
          <a:p>
            <a:r>
              <a:rPr lang="hu-HU" sz="3200" dirty="0" smtClean="0"/>
              <a:t>An </a:t>
            </a:r>
            <a:r>
              <a:rPr lang="hu-HU" sz="3200" dirty="0" err="1" smtClean="0"/>
              <a:t>example</a:t>
            </a:r>
            <a:r>
              <a:rPr lang="hu-HU" sz="3200" dirty="0" smtClean="0"/>
              <a:t> of </a:t>
            </a:r>
            <a:r>
              <a:rPr lang="hu-HU" sz="3200" dirty="0" err="1" smtClean="0"/>
              <a:t>transforming</a:t>
            </a:r>
            <a:r>
              <a:rPr lang="hu-HU" sz="3200" dirty="0" smtClean="0"/>
              <a:t> </a:t>
            </a:r>
            <a:r>
              <a:rPr lang="hu-HU" sz="3200" dirty="0" err="1" smtClean="0"/>
              <a:t>data</a:t>
            </a:r>
            <a:r>
              <a:rPr lang="hu-HU" sz="3200" dirty="0" smtClean="0"/>
              <a:t> </a:t>
            </a:r>
            <a:r>
              <a:rPr lang="hu-HU" sz="3200" dirty="0" err="1" smtClean="0"/>
              <a:t>to</a:t>
            </a:r>
            <a:r>
              <a:rPr lang="hu-HU" sz="3200" dirty="0" smtClean="0"/>
              <a:t> link </a:t>
            </a:r>
            <a:r>
              <a:rPr lang="hu-HU" sz="3200" dirty="0" err="1" smtClean="0"/>
              <a:t>weights</a:t>
            </a:r>
            <a:endParaRPr lang="en-US" sz="3200" dirty="0"/>
          </a:p>
        </p:txBody>
      </p:sp>
      <p:sp>
        <p:nvSpPr>
          <p:cNvPr id="3" name="Szöveg helye 2"/>
          <p:cNvSpPr>
            <a:spLocks noGrp="1"/>
          </p:cNvSpPr>
          <p:nvPr>
            <p:ph type="body" idx="1"/>
          </p:nvPr>
        </p:nvSpPr>
        <p:spPr>
          <a:xfrm>
            <a:off x="1717683" y="2107705"/>
            <a:ext cx="5023776" cy="3974000"/>
          </a:xfrm>
        </p:spPr>
        <p:txBody>
          <a:bodyPr/>
          <a:lstStyle/>
          <a:p>
            <a:r>
              <a:rPr lang="hu-HU" sz="2000" dirty="0" err="1" smtClean="0"/>
              <a:t>Abundances</a:t>
            </a:r>
            <a:r>
              <a:rPr lang="hu-HU" sz="2000" dirty="0" smtClean="0"/>
              <a:t> ~ </a:t>
            </a:r>
            <a:r>
              <a:rPr lang="hu-HU" sz="2000" dirty="0" err="1" smtClean="0"/>
              <a:t>concentrations</a:t>
            </a:r>
            <a:endParaRPr lang="hu-HU" sz="2000" dirty="0" smtClean="0"/>
          </a:p>
          <a:p>
            <a:pPr marL="101598" indent="0">
              <a:buNone/>
            </a:pPr>
            <a:endParaRPr lang="hu-HU" sz="2000" dirty="0" smtClean="0"/>
          </a:p>
          <a:p>
            <a:r>
              <a:rPr lang="hu-HU" sz="2000" dirty="0" smtClean="0"/>
              <a:t>Link </a:t>
            </a:r>
            <a:r>
              <a:rPr lang="hu-HU" sz="2000" dirty="0" err="1" smtClean="0"/>
              <a:t>weight</a:t>
            </a:r>
            <a:r>
              <a:rPr lang="hu-HU" sz="2000" dirty="0"/>
              <a:t> </a:t>
            </a:r>
            <a:r>
              <a:rPr lang="hu-HU" sz="2000" dirty="0" smtClean="0"/>
              <a:t>= </a:t>
            </a:r>
            <a:r>
              <a:rPr lang="hu-HU" sz="2000" dirty="0" err="1"/>
              <a:t>p</a:t>
            </a:r>
            <a:r>
              <a:rPr lang="hu-HU" sz="2000" dirty="0" err="1" smtClean="0"/>
              <a:t>roduct</a:t>
            </a:r>
            <a:r>
              <a:rPr lang="hu-HU" sz="2000" dirty="0" smtClean="0"/>
              <a:t> of </a:t>
            </a:r>
            <a:r>
              <a:rPr lang="hu-HU" sz="2000" dirty="0" err="1" smtClean="0"/>
              <a:t>abundances</a:t>
            </a:r>
            <a:r>
              <a:rPr lang="hu-HU" sz="2000" dirty="0" smtClean="0"/>
              <a:t>:</a:t>
            </a:r>
            <a:endParaRPr lang="hu-HU" sz="2000" dirty="0"/>
          </a:p>
          <a:p>
            <a:pPr lvl="1"/>
            <a:r>
              <a:rPr lang="hu-HU" sz="2000" dirty="0" err="1" smtClean="0"/>
              <a:t>Highlights</a:t>
            </a:r>
            <a:r>
              <a:rPr lang="hu-HU" sz="2000" dirty="0" smtClean="0"/>
              <a:t> </a:t>
            </a:r>
            <a:r>
              <a:rPr lang="hu-HU" sz="2000" dirty="0" err="1" smtClean="0"/>
              <a:t>upregulated</a:t>
            </a:r>
            <a:r>
              <a:rPr lang="hu-HU" sz="2000" dirty="0" smtClean="0"/>
              <a:t> </a:t>
            </a:r>
            <a:r>
              <a:rPr lang="hu-HU" sz="2000" dirty="0" err="1" smtClean="0"/>
              <a:t>genes</a:t>
            </a:r>
            <a:r>
              <a:rPr lang="hu-HU" sz="2000" dirty="0" smtClean="0"/>
              <a:t> </a:t>
            </a:r>
            <a:endParaRPr lang="hu-HU" sz="2000" dirty="0"/>
          </a:p>
          <a:p>
            <a:pPr lvl="1"/>
            <a:r>
              <a:rPr lang="hu-HU" sz="2000" dirty="0" err="1" smtClean="0"/>
              <a:t>Probability</a:t>
            </a:r>
            <a:r>
              <a:rPr lang="hu-HU" sz="2000" dirty="0" smtClean="0"/>
              <a:t> of </a:t>
            </a:r>
            <a:r>
              <a:rPr lang="hu-HU" sz="2000" dirty="0" err="1" smtClean="0"/>
              <a:t>the</a:t>
            </a:r>
            <a:r>
              <a:rPr lang="hu-HU" sz="2000" dirty="0" smtClean="0"/>
              <a:t> </a:t>
            </a:r>
            <a:r>
              <a:rPr lang="hu-HU" sz="2000" dirty="0" err="1" smtClean="0"/>
              <a:t>interaction</a:t>
            </a:r>
            <a:endParaRPr lang="en-US" sz="2000"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496" y="1588822"/>
            <a:ext cx="3171364" cy="1668516"/>
          </a:xfrm>
          <a:prstGeom prst="rect">
            <a:avLst/>
          </a:prstGeom>
          <a:ln>
            <a:solidFill>
              <a:schemeClr val="accent6">
                <a:lumMod val="90000"/>
                <a:lumOff val="10000"/>
              </a:schemeClr>
            </a:solidFill>
          </a:ln>
        </p:spPr>
      </p:pic>
      <p:pic>
        <p:nvPicPr>
          <p:cNvPr id="6" name="Kép 5"/>
          <p:cNvPicPr>
            <a:picLocks noChangeAspect="1"/>
          </p:cNvPicPr>
          <p:nvPr/>
        </p:nvPicPr>
        <p:blipFill rotWithShape="1">
          <a:blip r:embed="rId3"/>
          <a:srcRect l="2903"/>
          <a:stretch/>
        </p:blipFill>
        <p:spPr>
          <a:xfrm>
            <a:off x="7290496" y="3257338"/>
            <a:ext cx="3171364" cy="2510042"/>
          </a:xfrm>
          <a:prstGeom prst="rect">
            <a:avLst/>
          </a:prstGeom>
          <a:ln>
            <a:solidFill>
              <a:schemeClr val="accent6">
                <a:lumMod val="90000"/>
                <a:lumOff val="10000"/>
              </a:schemeClr>
            </a:solidFill>
          </a:ln>
        </p:spPr>
      </p:pic>
      <p:sp>
        <p:nvSpPr>
          <p:cNvPr id="7" name="Téglalap 6"/>
          <p:cNvSpPr/>
          <p:nvPr/>
        </p:nvSpPr>
        <p:spPr>
          <a:xfrm>
            <a:off x="7290496" y="5897614"/>
            <a:ext cx="3485081" cy="861774"/>
          </a:xfrm>
          <a:prstGeom prst="rect">
            <a:avLst/>
          </a:prstGeom>
        </p:spPr>
        <p:txBody>
          <a:bodyPr wrap="square">
            <a:spAutoFit/>
          </a:bodyPr>
          <a:lstStyle/>
          <a:p>
            <a:r>
              <a:rPr lang="en-US" sz="1000" dirty="0" err="1" smtClean="0"/>
              <a:t>Schulc</a:t>
            </a:r>
            <a:r>
              <a:rPr lang="en-US" sz="1000" dirty="0" smtClean="0"/>
              <a:t>, K., Nagy, Z. T., Kamp, S., </a:t>
            </a:r>
            <a:r>
              <a:rPr lang="en-US" sz="1000" dirty="0" err="1" smtClean="0"/>
              <a:t>Molnár</a:t>
            </a:r>
            <a:r>
              <a:rPr lang="en-US" sz="1000" dirty="0" smtClean="0"/>
              <a:t>, J., </a:t>
            </a:r>
            <a:r>
              <a:rPr lang="en-US" sz="1000" dirty="0" err="1" smtClean="0"/>
              <a:t>Veres</a:t>
            </a:r>
            <a:r>
              <a:rPr lang="en-US" sz="1000" dirty="0" smtClean="0"/>
              <a:t>, D. V., </a:t>
            </a:r>
            <a:r>
              <a:rPr lang="en-US" sz="1000" dirty="0" err="1" smtClean="0"/>
              <a:t>Csermely</a:t>
            </a:r>
            <a:r>
              <a:rPr lang="en-US" sz="1000" dirty="0" smtClean="0"/>
              <a:t>, P., &amp; </a:t>
            </a:r>
            <a:r>
              <a:rPr lang="en-US" sz="1000" dirty="0" err="1" smtClean="0"/>
              <a:t>Kovács</a:t>
            </a:r>
            <a:r>
              <a:rPr lang="en-US" sz="1000" dirty="0" smtClean="0"/>
              <a:t>, B. M. (2021). Modular Reorganization of Signaling Networks during the Development of Colon Adenoma and Carcinoma. </a:t>
            </a:r>
            <a:r>
              <a:rPr lang="en-US" sz="1000" i="1" dirty="0" smtClean="0"/>
              <a:t>The Journal of Physical Chemistry B</a:t>
            </a:r>
            <a:r>
              <a:rPr lang="en-US" sz="1000" dirty="0" smtClean="0"/>
              <a:t>, </a:t>
            </a:r>
            <a:r>
              <a:rPr lang="en-US" sz="1000" i="1" dirty="0" smtClean="0"/>
              <a:t>125</a:t>
            </a:r>
            <a:r>
              <a:rPr lang="en-US" sz="1000" dirty="0" smtClean="0"/>
              <a:t>(7), 1716-1726.</a:t>
            </a:r>
            <a:endParaRPr lang="en-US" sz="1000" dirty="0"/>
          </a:p>
        </p:txBody>
      </p:sp>
    </p:spTree>
    <p:extLst>
      <p:ext uri="{BB962C8B-B14F-4D97-AF65-F5344CB8AC3E}">
        <p14:creationId xmlns:p14="http://schemas.microsoft.com/office/powerpoint/2010/main" val="3776790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Example</a:t>
            </a:r>
            <a:r>
              <a:rPr lang="hu-HU" dirty="0" smtClean="0"/>
              <a:t>: </a:t>
            </a:r>
            <a:r>
              <a:rPr lang="hu-HU" dirty="0" err="1" smtClean="0"/>
              <a:t>modeling</a:t>
            </a:r>
            <a:r>
              <a:rPr lang="hu-HU" dirty="0" smtClean="0"/>
              <a:t> </a:t>
            </a:r>
            <a:r>
              <a:rPr lang="hu-HU" dirty="0" err="1" smtClean="0"/>
              <a:t>the</a:t>
            </a:r>
            <a:r>
              <a:rPr lang="hu-HU" dirty="0" smtClean="0"/>
              <a:t> </a:t>
            </a:r>
            <a:r>
              <a:rPr lang="hu-HU" dirty="0" err="1" smtClean="0"/>
              <a:t>development</a:t>
            </a:r>
            <a:r>
              <a:rPr lang="hu-HU" dirty="0" smtClean="0"/>
              <a:t> of </a:t>
            </a:r>
            <a:r>
              <a:rPr lang="hu-HU" dirty="0" err="1" smtClean="0"/>
              <a:t>cancer</a:t>
            </a:r>
            <a:endParaRPr lang="en-US" dirty="0"/>
          </a:p>
        </p:txBody>
      </p:sp>
      <p:grpSp>
        <p:nvGrpSpPr>
          <p:cNvPr id="29" name="Csoportba foglalás 28"/>
          <p:cNvGrpSpPr/>
          <p:nvPr/>
        </p:nvGrpSpPr>
        <p:grpSpPr>
          <a:xfrm>
            <a:off x="2948738" y="2293180"/>
            <a:ext cx="6034017" cy="3786064"/>
            <a:chOff x="2948738" y="2293180"/>
            <a:chExt cx="6034017" cy="3786064"/>
          </a:xfrm>
        </p:grpSpPr>
        <p:grpSp>
          <p:nvGrpSpPr>
            <p:cNvPr id="16" name="Csoportba foglalás 15"/>
            <p:cNvGrpSpPr/>
            <p:nvPr/>
          </p:nvGrpSpPr>
          <p:grpSpPr>
            <a:xfrm>
              <a:off x="3371378" y="2293180"/>
              <a:ext cx="4685972" cy="1458290"/>
              <a:chOff x="4220637" y="2762018"/>
              <a:chExt cx="4455744" cy="1336199"/>
            </a:xfrm>
          </p:grpSpPr>
          <p:grpSp>
            <p:nvGrpSpPr>
              <p:cNvPr id="4" name="Group 6">
                <a:extLst>
                  <a:ext uri="{FF2B5EF4-FFF2-40B4-BE49-F238E27FC236}">
                    <a16:creationId xmlns:a16="http://schemas.microsoft.com/office/drawing/2014/main" id="{3A4DF11E-B9EA-4E2D-8A16-B581A2FA0D28}"/>
                  </a:ext>
                </a:extLst>
              </p:cNvPr>
              <p:cNvGrpSpPr/>
              <p:nvPr/>
            </p:nvGrpSpPr>
            <p:grpSpPr>
              <a:xfrm>
                <a:off x="4622456" y="2762018"/>
                <a:ext cx="4053925" cy="1336199"/>
                <a:chOff x="7745161" y="1275909"/>
                <a:chExt cx="3967250" cy="1421157"/>
              </a:xfrm>
            </p:grpSpPr>
            <p:sp>
              <p:nvSpPr>
                <p:cNvPr id="5" name="Arrow: Right 8">
                  <a:extLst>
                    <a:ext uri="{FF2B5EF4-FFF2-40B4-BE49-F238E27FC236}">
                      <a16:creationId xmlns:a16="http://schemas.microsoft.com/office/drawing/2014/main" id="{9F1DE0B1-61E8-4296-9CD5-39AAF781F9C6}"/>
                    </a:ext>
                  </a:extLst>
                </p:cNvPr>
                <p:cNvSpPr/>
                <p:nvPr/>
              </p:nvSpPr>
              <p:spPr>
                <a:xfrm>
                  <a:off x="8695023" y="2217253"/>
                  <a:ext cx="268332" cy="182367"/>
                </a:xfrm>
                <a:prstGeom prst="rightArrow">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hu-HU"/>
                </a:p>
              </p:txBody>
            </p:sp>
            <p:sp>
              <p:nvSpPr>
                <p:cNvPr id="7" name="TextBox 10">
                  <a:extLst>
                    <a:ext uri="{FF2B5EF4-FFF2-40B4-BE49-F238E27FC236}">
                      <a16:creationId xmlns:a16="http://schemas.microsoft.com/office/drawing/2014/main" id="{A810B75A-7090-4256-BC09-A75974F2CE75}"/>
                    </a:ext>
                  </a:extLst>
                </p:cNvPr>
                <p:cNvSpPr txBox="1"/>
                <p:nvPr/>
              </p:nvSpPr>
              <p:spPr>
                <a:xfrm>
                  <a:off x="8837824" y="1280502"/>
                  <a:ext cx="1360031" cy="3273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Benign</a:t>
                  </a:r>
                  <a:r>
                    <a:rPr lang="hu-HU" dirty="0" smtClean="0"/>
                    <a:t> tumor </a:t>
                  </a:r>
                  <a:endParaRPr lang="hu-HU" dirty="0"/>
                </a:p>
              </p:txBody>
            </p:sp>
            <p:sp>
              <p:nvSpPr>
                <p:cNvPr id="8" name="TextBox 11">
                  <a:extLst>
                    <a:ext uri="{FF2B5EF4-FFF2-40B4-BE49-F238E27FC236}">
                      <a16:creationId xmlns:a16="http://schemas.microsoft.com/office/drawing/2014/main" id="{3AACFFB6-06A3-4FAB-96C4-3368243C1856}"/>
                    </a:ext>
                  </a:extLst>
                </p:cNvPr>
                <p:cNvSpPr txBox="1"/>
                <p:nvPr/>
              </p:nvSpPr>
              <p:spPr>
                <a:xfrm>
                  <a:off x="10352380" y="1280502"/>
                  <a:ext cx="1360031" cy="3273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Malign</a:t>
                  </a:r>
                  <a:r>
                    <a:rPr lang="hu-HU" dirty="0" smtClean="0"/>
                    <a:t> tumor</a:t>
                  </a:r>
                  <a:endParaRPr lang="hu-HU" dirty="0"/>
                </a:p>
              </p:txBody>
            </p:sp>
            <p:pic>
              <p:nvPicPr>
                <p:cNvPr id="9" name="Graphic 12" descr="Lightning bolt with solid fill">
                  <a:extLst>
                    <a:ext uri="{FF2B5EF4-FFF2-40B4-BE49-F238E27FC236}">
                      <a16:creationId xmlns:a16="http://schemas.microsoft.com/office/drawing/2014/main" id="{1AC6EF81-7F8A-4A3A-B0DC-457E3DFAE3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4"/>
                    </a:ext>
                  </a:extLst>
                </a:blip>
                <a:stretch>
                  <a:fillRect/>
                </a:stretch>
              </p:blipFill>
              <p:spPr>
                <a:xfrm>
                  <a:off x="8529711" y="1280659"/>
                  <a:ext cx="494675" cy="494675"/>
                </a:xfrm>
                <a:prstGeom prst="rect">
                  <a:avLst/>
                </a:prstGeom>
              </p:spPr>
            </p:pic>
            <p:pic>
              <p:nvPicPr>
                <p:cNvPr id="10" name="Graphic 13" descr="Lightning bolt with solid fill">
                  <a:extLst>
                    <a:ext uri="{FF2B5EF4-FFF2-40B4-BE49-F238E27FC236}">
                      <a16:creationId xmlns:a16="http://schemas.microsoft.com/office/drawing/2014/main" id="{108EF366-F4FE-4880-9FC3-449A901F8A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4"/>
                    </a:ext>
                  </a:extLst>
                </a:blip>
                <a:stretch>
                  <a:fillRect/>
                </a:stretch>
              </p:blipFill>
              <p:spPr>
                <a:xfrm>
                  <a:off x="9958557" y="1275909"/>
                  <a:ext cx="494675" cy="494675"/>
                </a:xfrm>
                <a:prstGeom prst="rect">
                  <a:avLst/>
                </a:prstGeom>
              </p:spPr>
            </p:pic>
            <p:pic>
              <p:nvPicPr>
                <p:cNvPr id="11" name="Picture 14" descr="Icon&#10;&#10;Description automatically generated with medium confidence">
                  <a:extLst>
                    <a:ext uri="{FF2B5EF4-FFF2-40B4-BE49-F238E27FC236}">
                      <a16:creationId xmlns:a16="http://schemas.microsoft.com/office/drawing/2014/main" id="{F40FA192-DA09-49B4-B208-9787F1E01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3970" y="2046770"/>
                  <a:ext cx="650296" cy="650296"/>
                </a:xfrm>
                <a:prstGeom prst="rect">
                  <a:avLst/>
                </a:prstGeom>
              </p:spPr>
            </p:pic>
            <p:pic>
              <p:nvPicPr>
                <p:cNvPr id="12" name="Picture 15" descr="Icon&#10;&#10;Description automatically generated">
                  <a:extLst>
                    <a:ext uri="{FF2B5EF4-FFF2-40B4-BE49-F238E27FC236}">
                      <a16:creationId xmlns:a16="http://schemas.microsoft.com/office/drawing/2014/main" id="{14A513CE-17E5-40D2-9736-0091EF9F4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2692" y="2046770"/>
                  <a:ext cx="650296" cy="650296"/>
                </a:xfrm>
                <a:prstGeom prst="rect">
                  <a:avLst/>
                </a:prstGeom>
              </p:spPr>
            </p:pic>
            <p:pic>
              <p:nvPicPr>
                <p:cNvPr id="13" name="Picture 16" descr="Icon&#10;&#10;Description automatically generated">
                  <a:extLst>
                    <a:ext uri="{FF2B5EF4-FFF2-40B4-BE49-F238E27FC236}">
                      <a16:creationId xmlns:a16="http://schemas.microsoft.com/office/drawing/2014/main" id="{B91762E2-5C5F-4C3C-A334-CEAFE9686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5161" y="2046770"/>
                  <a:ext cx="650296" cy="650296"/>
                </a:xfrm>
                <a:prstGeom prst="rect">
                  <a:avLst/>
                </a:prstGeom>
              </p:spPr>
            </p:pic>
            <p:sp>
              <p:nvSpPr>
                <p:cNvPr id="14" name="Arrow: Right 17">
                  <a:extLst>
                    <a:ext uri="{FF2B5EF4-FFF2-40B4-BE49-F238E27FC236}">
                      <a16:creationId xmlns:a16="http://schemas.microsoft.com/office/drawing/2014/main" id="{6009A6B6-4BDA-40FE-9738-81AA9E71F6EC}"/>
                    </a:ext>
                  </a:extLst>
                </p:cNvPr>
                <p:cNvSpPr/>
                <p:nvPr/>
              </p:nvSpPr>
              <p:spPr>
                <a:xfrm>
                  <a:off x="10130261" y="2219656"/>
                  <a:ext cx="268332" cy="182367"/>
                </a:xfrm>
                <a:prstGeom prst="rightArrow">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hu-HU"/>
                </a:p>
              </p:txBody>
            </p:sp>
          </p:grpSp>
          <p:sp>
            <p:nvSpPr>
              <p:cNvPr id="15" name="TextBox 10">
                <a:extLst>
                  <a:ext uri="{FF2B5EF4-FFF2-40B4-BE49-F238E27FC236}">
                    <a16:creationId xmlns:a16="http://schemas.microsoft.com/office/drawing/2014/main" id="{A810B75A-7090-4256-BC09-A75974F2CE75}"/>
                  </a:ext>
                </a:extLst>
              </p:cNvPr>
              <p:cNvSpPr txBox="1"/>
              <p:nvPr/>
            </p:nvSpPr>
            <p:spPr>
              <a:xfrm>
                <a:off x="4220637" y="2762018"/>
                <a:ext cx="138974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Healthy</a:t>
                </a:r>
                <a:r>
                  <a:rPr lang="hu-HU" dirty="0" smtClean="0"/>
                  <a:t> </a:t>
                </a:r>
                <a:r>
                  <a:rPr lang="hu-HU" dirty="0" err="1" smtClean="0"/>
                  <a:t>state</a:t>
                </a:r>
                <a:endParaRPr lang="hu-HU" dirty="0"/>
              </a:p>
            </p:txBody>
          </p:sp>
        </p:grpSp>
        <p:sp>
          <p:nvSpPr>
            <p:cNvPr id="17" name="Szövegdoboz 16"/>
            <p:cNvSpPr txBox="1"/>
            <p:nvPr/>
          </p:nvSpPr>
          <p:spPr>
            <a:xfrm>
              <a:off x="3132174" y="4242951"/>
              <a:ext cx="1582615" cy="307777"/>
            </a:xfrm>
            <a:prstGeom prst="rect">
              <a:avLst/>
            </a:prstGeom>
            <a:noFill/>
          </p:spPr>
          <p:txBody>
            <a:bodyPr wrap="square" rtlCol="0">
              <a:spAutoFit/>
            </a:bodyPr>
            <a:lstStyle/>
            <a:p>
              <a:r>
                <a:rPr lang="hu-HU" sz="1400" dirty="0" err="1" smtClean="0"/>
                <a:t>Normal</a:t>
              </a:r>
              <a:r>
                <a:rPr lang="hu-HU" sz="1400" dirty="0" smtClean="0"/>
                <a:t> colon</a:t>
              </a:r>
              <a:endParaRPr lang="en-US" sz="1400" dirty="0"/>
            </a:p>
          </p:txBody>
        </p:sp>
        <p:sp>
          <p:nvSpPr>
            <p:cNvPr id="18" name="Szövegdoboz 17"/>
            <p:cNvSpPr txBox="1"/>
            <p:nvPr/>
          </p:nvSpPr>
          <p:spPr>
            <a:xfrm>
              <a:off x="4767222" y="4242951"/>
              <a:ext cx="1582615" cy="307777"/>
            </a:xfrm>
            <a:prstGeom prst="rect">
              <a:avLst/>
            </a:prstGeom>
            <a:noFill/>
          </p:spPr>
          <p:txBody>
            <a:bodyPr wrap="square" rtlCol="0">
              <a:spAutoFit/>
            </a:bodyPr>
            <a:lstStyle/>
            <a:p>
              <a:r>
                <a:rPr lang="hu-HU" sz="1400" dirty="0" smtClean="0"/>
                <a:t>Colon </a:t>
              </a:r>
              <a:r>
                <a:rPr lang="hu-HU" sz="1400" dirty="0" err="1" smtClean="0"/>
                <a:t>adenoma</a:t>
              </a:r>
              <a:r>
                <a:rPr lang="hu-HU" sz="1400" dirty="0" smtClean="0"/>
                <a:t> </a:t>
              </a:r>
              <a:endParaRPr lang="en-US" sz="1400" dirty="0"/>
            </a:p>
          </p:txBody>
        </p:sp>
        <p:sp>
          <p:nvSpPr>
            <p:cNvPr id="19" name="Szövegdoboz 18"/>
            <p:cNvSpPr txBox="1"/>
            <p:nvPr/>
          </p:nvSpPr>
          <p:spPr>
            <a:xfrm>
              <a:off x="6503215" y="4242951"/>
              <a:ext cx="2012017" cy="307777"/>
            </a:xfrm>
            <a:prstGeom prst="rect">
              <a:avLst/>
            </a:prstGeom>
            <a:noFill/>
          </p:spPr>
          <p:txBody>
            <a:bodyPr wrap="square" rtlCol="0">
              <a:spAutoFit/>
            </a:bodyPr>
            <a:lstStyle/>
            <a:p>
              <a:r>
                <a:rPr lang="hu-HU" sz="1400" dirty="0" smtClean="0"/>
                <a:t>Colon </a:t>
              </a:r>
              <a:r>
                <a:rPr lang="hu-HU" sz="1400" dirty="0" err="1" smtClean="0"/>
                <a:t>adenocarcinoma</a:t>
              </a:r>
              <a:r>
                <a:rPr lang="hu-HU" sz="1400" dirty="0" smtClean="0"/>
                <a:t> </a:t>
              </a:r>
              <a:endParaRPr lang="en-US" sz="1400" dirty="0"/>
            </a:p>
          </p:txBody>
        </p:sp>
        <p:sp>
          <p:nvSpPr>
            <p:cNvPr id="20" name="Szövegdoboz 19"/>
            <p:cNvSpPr txBox="1"/>
            <p:nvPr/>
          </p:nvSpPr>
          <p:spPr>
            <a:xfrm>
              <a:off x="2961617" y="4765445"/>
              <a:ext cx="1753172" cy="307777"/>
            </a:xfrm>
            <a:prstGeom prst="rect">
              <a:avLst/>
            </a:prstGeom>
            <a:noFill/>
          </p:spPr>
          <p:txBody>
            <a:bodyPr wrap="square" rtlCol="0">
              <a:spAutoFit/>
            </a:bodyPr>
            <a:lstStyle/>
            <a:p>
              <a:r>
                <a:rPr lang="hu-HU" sz="1400" dirty="0" err="1" smtClean="0"/>
                <a:t>Normal</a:t>
              </a:r>
              <a:r>
                <a:rPr lang="hu-HU" sz="1400" dirty="0" smtClean="0"/>
                <a:t> </a:t>
              </a:r>
              <a:r>
                <a:rPr lang="hu-HU" sz="1400" dirty="0" err="1" smtClean="0"/>
                <a:t>esophagus</a:t>
              </a:r>
              <a:endParaRPr lang="en-US" sz="1400" dirty="0"/>
            </a:p>
          </p:txBody>
        </p:sp>
        <p:sp>
          <p:nvSpPr>
            <p:cNvPr id="21" name="Szövegdoboz 20"/>
            <p:cNvSpPr txBox="1"/>
            <p:nvPr/>
          </p:nvSpPr>
          <p:spPr>
            <a:xfrm>
              <a:off x="4701910" y="4765445"/>
              <a:ext cx="1753172" cy="307777"/>
            </a:xfrm>
            <a:prstGeom prst="rect">
              <a:avLst/>
            </a:prstGeom>
            <a:noFill/>
          </p:spPr>
          <p:txBody>
            <a:bodyPr wrap="square" rtlCol="0">
              <a:spAutoFit/>
            </a:bodyPr>
            <a:lstStyle/>
            <a:p>
              <a:r>
                <a:rPr lang="hu-HU" sz="1400" dirty="0" err="1" smtClean="0"/>
                <a:t>Barrett</a:t>
              </a:r>
              <a:r>
                <a:rPr lang="hu-HU" sz="1400" dirty="0" smtClean="0"/>
                <a:t> </a:t>
              </a:r>
              <a:r>
                <a:rPr lang="hu-HU" sz="1400" dirty="0" err="1" smtClean="0"/>
                <a:t>esophagus</a:t>
              </a:r>
              <a:endParaRPr lang="en-US" sz="1400" dirty="0"/>
            </a:p>
          </p:txBody>
        </p:sp>
        <p:sp>
          <p:nvSpPr>
            <p:cNvPr id="22" name="Szövegdoboz 21"/>
            <p:cNvSpPr txBox="1"/>
            <p:nvPr/>
          </p:nvSpPr>
          <p:spPr>
            <a:xfrm>
              <a:off x="6444496" y="4765445"/>
              <a:ext cx="2538259" cy="307777"/>
            </a:xfrm>
            <a:prstGeom prst="rect">
              <a:avLst/>
            </a:prstGeom>
            <a:noFill/>
          </p:spPr>
          <p:txBody>
            <a:bodyPr wrap="square" rtlCol="0">
              <a:spAutoFit/>
            </a:bodyPr>
            <a:lstStyle/>
            <a:p>
              <a:r>
                <a:rPr lang="hu-HU" sz="1400" dirty="0" err="1" smtClean="0"/>
                <a:t>Esophagus</a:t>
              </a:r>
              <a:r>
                <a:rPr lang="hu-HU" sz="1400" dirty="0" smtClean="0"/>
                <a:t> </a:t>
              </a:r>
              <a:r>
                <a:rPr lang="hu-HU" sz="1400" dirty="0" err="1" smtClean="0"/>
                <a:t>adenocarcinoma</a:t>
              </a:r>
              <a:endParaRPr lang="en-US" sz="1400" dirty="0"/>
            </a:p>
          </p:txBody>
        </p:sp>
        <p:sp>
          <p:nvSpPr>
            <p:cNvPr id="23" name="Szövegdoboz 22"/>
            <p:cNvSpPr txBox="1"/>
            <p:nvPr/>
          </p:nvSpPr>
          <p:spPr>
            <a:xfrm>
              <a:off x="2961617" y="5285473"/>
              <a:ext cx="1753172" cy="307777"/>
            </a:xfrm>
            <a:prstGeom prst="rect">
              <a:avLst/>
            </a:prstGeom>
            <a:noFill/>
          </p:spPr>
          <p:txBody>
            <a:bodyPr wrap="square" rtlCol="0">
              <a:spAutoFit/>
            </a:bodyPr>
            <a:lstStyle/>
            <a:p>
              <a:r>
                <a:rPr lang="hu-HU" sz="1400" dirty="0" err="1" smtClean="0"/>
                <a:t>Normal</a:t>
              </a:r>
              <a:r>
                <a:rPr lang="hu-HU" sz="1400" dirty="0" smtClean="0"/>
                <a:t> </a:t>
              </a:r>
              <a:r>
                <a:rPr lang="hu-HU" sz="1400" dirty="0" err="1" smtClean="0"/>
                <a:t>pancreas</a:t>
              </a:r>
              <a:endParaRPr lang="en-US" sz="1400" dirty="0"/>
            </a:p>
          </p:txBody>
        </p:sp>
        <p:sp>
          <p:nvSpPr>
            <p:cNvPr id="24" name="Szövegdoboz 23"/>
            <p:cNvSpPr txBox="1"/>
            <p:nvPr/>
          </p:nvSpPr>
          <p:spPr>
            <a:xfrm>
              <a:off x="5091503" y="5274266"/>
              <a:ext cx="1753172" cy="307777"/>
            </a:xfrm>
            <a:prstGeom prst="rect">
              <a:avLst/>
            </a:prstGeom>
            <a:noFill/>
          </p:spPr>
          <p:txBody>
            <a:bodyPr wrap="square" rtlCol="0">
              <a:spAutoFit/>
            </a:bodyPr>
            <a:lstStyle/>
            <a:p>
              <a:r>
                <a:rPr lang="hu-HU" sz="1400" dirty="0" err="1" smtClean="0"/>
                <a:t>PanIN</a:t>
              </a:r>
              <a:endParaRPr lang="en-US" sz="1400" dirty="0"/>
            </a:p>
          </p:txBody>
        </p:sp>
        <p:sp>
          <p:nvSpPr>
            <p:cNvPr id="25" name="Szövegdoboz 24"/>
            <p:cNvSpPr txBox="1"/>
            <p:nvPr/>
          </p:nvSpPr>
          <p:spPr>
            <a:xfrm>
              <a:off x="6425651" y="5307686"/>
              <a:ext cx="2352667" cy="307777"/>
            </a:xfrm>
            <a:prstGeom prst="rect">
              <a:avLst/>
            </a:prstGeom>
            <a:noFill/>
          </p:spPr>
          <p:txBody>
            <a:bodyPr wrap="square" rtlCol="0">
              <a:spAutoFit/>
            </a:bodyPr>
            <a:lstStyle/>
            <a:p>
              <a:r>
                <a:rPr lang="hu-HU" sz="1400" dirty="0" err="1" smtClean="0"/>
                <a:t>Pancreas</a:t>
              </a:r>
              <a:r>
                <a:rPr lang="hu-HU" sz="1400" dirty="0" smtClean="0"/>
                <a:t> </a:t>
              </a:r>
              <a:r>
                <a:rPr lang="hu-HU" sz="1400" dirty="0" err="1" smtClean="0"/>
                <a:t>adenocarcinoma</a:t>
              </a:r>
              <a:endParaRPr lang="en-US" sz="1400" dirty="0"/>
            </a:p>
          </p:txBody>
        </p:sp>
        <p:sp>
          <p:nvSpPr>
            <p:cNvPr id="26" name="Szövegdoboz 25"/>
            <p:cNvSpPr txBox="1"/>
            <p:nvPr/>
          </p:nvSpPr>
          <p:spPr>
            <a:xfrm>
              <a:off x="2948738" y="5771467"/>
              <a:ext cx="1753172" cy="307777"/>
            </a:xfrm>
            <a:prstGeom prst="rect">
              <a:avLst/>
            </a:prstGeom>
            <a:noFill/>
          </p:spPr>
          <p:txBody>
            <a:bodyPr wrap="square" rtlCol="0">
              <a:spAutoFit/>
            </a:bodyPr>
            <a:lstStyle/>
            <a:p>
              <a:r>
                <a:rPr lang="hu-HU" sz="1400" dirty="0" err="1" smtClean="0"/>
                <a:t>Normal</a:t>
              </a:r>
              <a:r>
                <a:rPr lang="hu-HU" sz="1400" dirty="0" smtClean="0"/>
                <a:t> </a:t>
              </a:r>
              <a:r>
                <a:rPr lang="hu-HU" sz="1400" dirty="0" err="1" smtClean="0"/>
                <a:t>gaster</a:t>
              </a:r>
              <a:endParaRPr lang="en-US" sz="1400" dirty="0"/>
            </a:p>
          </p:txBody>
        </p:sp>
        <p:sp>
          <p:nvSpPr>
            <p:cNvPr id="27" name="Szövegdoboz 26"/>
            <p:cNvSpPr txBox="1"/>
            <p:nvPr/>
          </p:nvSpPr>
          <p:spPr>
            <a:xfrm>
              <a:off x="4631967" y="5760260"/>
              <a:ext cx="1954135" cy="307777"/>
            </a:xfrm>
            <a:prstGeom prst="rect">
              <a:avLst/>
            </a:prstGeom>
            <a:noFill/>
          </p:spPr>
          <p:txBody>
            <a:bodyPr wrap="square" rtlCol="0">
              <a:spAutoFit/>
            </a:bodyPr>
            <a:lstStyle/>
            <a:p>
              <a:r>
                <a:rPr lang="hu-HU" sz="1400" dirty="0" err="1" smtClean="0"/>
                <a:t>Intestinal</a:t>
              </a:r>
              <a:r>
                <a:rPr lang="hu-HU" sz="1400" dirty="0" smtClean="0"/>
                <a:t> </a:t>
              </a:r>
              <a:r>
                <a:rPr lang="hu-HU" sz="1400" dirty="0" err="1" smtClean="0"/>
                <a:t>metaplasia</a:t>
              </a:r>
              <a:endParaRPr lang="en-US" sz="1400" dirty="0"/>
            </a:p>
          </p:txBody>
        </p:sp>
      </p:grpSp>
      <p:sp>
        <p:nvSpPr>
          <p:cNvPr id="28" name="Szövegdoboz 27"/>
          <p:cNvSpPr txBox="1"/>
          <p:nvPr/>
        </p:nvSpPr>
        <p:spPr>
          <a:xfrm>
            <a:off x="6586102" y="5760259"/>
            <a:ext cx="2515546" cy="307777"/>
          </a:xfrm>
          <a:prstGeom prst="rect">
            <a:avLst/>
          </a:prstGeom>
          <a:noFill/>
        </p:spPr>
        <p:txBody>
          <a:bodyPr wrap="square" rtlCol="0">
            <a:spAutoFit/>
          </a:bodyPr>
          <a:lstStyle/>
          <a:p>
            <a:r>
              <a:rPr lang="hu-HU" sz="1400" dirty="0" err="1" smtClean="0"/>
              <a:t>Intestinal</a:t>
            </a:r>
            <a:r>
              <a:rPr lang="hu-HU" sz="1400" dirty="0" smtClean="0"/>
              <a:t> </a:t>
            </a:r>
            <a:r>
              <a:rPr lang="hu-HU" sz="1400" dirty="0" err="1" smtClean="0"/>
              <a:t>gastric</a:t>
            </a:r>
            <a:r>
              <a:rPr lang="hu-HU" sz="1400" dirty="0" smtClean="0"/>
              <a:t> </a:t>
            </a:r>
            <a:r>
              <a:rPr lang="hu-HU" sz="1400" dirty="0" err="1" smtClean="0"/>
              <a:t>cancer</a:t>
            </a:r>
            <a:endParaRPr lang="en-US" sz="1400" dirty="0"/>
          </a:p>
        </p:txBody>
      </p:sp>
      <p:sp>
        <p:nvSpPr>
          <p:cNvPr id="30" name="Téglalap 29"/>
          <p:cNvSpPr/>
          <p:nvPr/>
        </p:nvSpPr>
        <p:spPr>
          <a:xfrm>
            <a:off x="2961616" y="4255945"/>
            <a:ext cx="5901029" cy="283213"/>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églalap 30"/>
          <p:cNvSpPr/>
          <p:nvPr/>
        </p:nvSpPr>
        <p:spPr>
          <a:xfrm>
            <a:off x="2961616" y="4777726"/>
            <a:ext cx="5901029" cy="283213"/>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2" name="Téglalap 31"/>
          <p:cNvSpPr/>
          <p:nvPr/>
        </p:nvSpPr>
        <p:spPr>
          <a:xfrm>
            <a:off x="2961615" y="5304433"/>
            <a:ext cx="5901029" cy="283213"/>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églalap 32"/>
          <p:cNvSpPr/>
          <p:nvPr/>
        </p:nvSpPr>
        <p:spPr>
          <a:xfrm>
            <a:off x="2948738" y="5777071"/>
            <a:ext cx="5901029" cy="283213"/>
          </a:xfrm>
          <a:prstGeom prst="rect">
            <a:avLst/>
          </a:prstGeom>
          <a:noFill/>
          <a:ln>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394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754637" y="-23809"/>
            <a:ext cx="9014800" cy="1143200"/>
          </a:xfrm>
        </p:spPr>
        <p:txBody>
          <a:bodyPr/>
          <a:lstStyle/>
          <a:p>
            <a:r>
              <a:rPr lang="hu-HU" sz="2800" dirty="0" err="1" smtClean="0"/>
              <a:t>Example</a:t>
            </a:r>
            <a:r>
              <a:rPr lang="hu-HU" sz="2800" dirty="0" smtClean="0"/>
              <a:t>: </a:t>
            </a:r>
            <a:r>
              <a:rPr lang="hu-HU" sz="2800" dirty="0" err="1" smtClean="0"/>
              <a:t>modeling</a:t>
            </a:r>
            <a:r>
              <a:rPr lang="hu-HU" sz="2800" dirty="0" smtClean="0"/>
              <a:t> </a:t>
            </a:r>
            <a:r>
              <a:rPr lang="hu-HU" sz="2800" dirty="0" err="1" smtClean="0"/>
              <a:t>the</a:t>
            </a:r>
            <a:r>
              <a:rPr lang="hu-HU" sz="2800" dirty="0" smtClean="0"/>
              <a:t> </a:t>
            </a:r>
            <a:r>
              <a:rPr lang="hu-HU" sz="2800" dirty="0" err="1" smtClean="0"/>
              <a:t>development</a:t>
            </a:r>
            <a:r>
              <a:rPr lang="hu-HU" sz="2800" dirty="0" smtClean="0"/>
              <a:t> of </a:t>
            </a:r>
            <a:r>
              <a:rPr lang="hu-HU" sz="2800" dirty="0" err="1" smtClean="0"/>
              <a:t>cancer</a:t>
            </a:r>
            <a:endParaRPr lang="en-US" sz="2800" dirty="0"/>
          </a:p>
        </p:txBody>
      </p:sp>
      <p:grpSp>
        <p:nvGrpSpPr>
          <p:cNvPr id="4" name="Csoportba foglalás 3"/>
          <p:cNvGrpSpPr/>
          <p:nvPr/>
        </p:nvGrpSpPr>
        <p:grpSpPr>
          <a:xfrm>
            <a:off x="3953135" y="2021223"/>
            <a:ext cx="4035670" cy="1074274"/>
            <a:chOff x="4220637" y="2762018"/>
            <a:chExt cx="4455744" cy="1336199"/>
          </a:xfrm>
        </p:grpSpPr>
        <p:grpSp>
          <p:nvGrpSpPr>
            <p:cNvPr id="16" name="Group 6">
              <a:extLst>
                <a:ext uri="{FF2B5EF4-FFF2-40B4-BE49-F238E27FC236}">
                  <a16:creationId xmlns:a16="http://schemas.microsoft.com/office/drawing/2014/main" id="{3A4DF11E-B9EA-4E2D-8A16-B581A2FA0D28}"/>
                </a:ext>
              </a:extLst>
            </p:cNvPr>
            <p:cNvGrpSpPr/>
            <p:nvPr/>
          </p:nvGrpSpPr>
          <p:grpSpPr>
            <a:xfrm>
              <a:off x="4622456" y="2762018"/>
              <a:ext cx="4053925" cy="1336199"/>
              <a:chOff x="7745161" y="1275909"/>
              <a:chExt cx="3967250" cy="1421157"/>
            </a:xfrm>
          </p:grpSpPr>
          <p:sp>
            <p:nvSpPr>
              <p:cNvPr id="18" name="Arrow: Right 8">
                <a:extLst>
                  <a:ext uri="{FF2B5EF4-FFF2-40B4-BE49-F238E27FC236}">
                    <a16:creationId xmlns:a16="http://schemas.microsoft.com/office/drawing/2014/main" id="{9F1DE0B1-61E8-4296-9CD5-39AAF781F9C6}"/>
                  </a:ext>
                </a:extLst>
              </p:cNvPr>
              <p:cNvSpPr/>
              <p:nvPr/>
            </p:nvSpPr>
            <p:spPr>
              <a:xfrm>
                <a:off x="8695023" y="2217253"/>
                <a:ext cx="268332" cy="182367"/>
              </a:xfrm>
              <a:prstGeom prst="rightArrow">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hu-HU"/>
              </a:p>
            </p:txBody>
          </p:sp>
          <p:sp>
            <p:nvSpPr>
              <p:cNvPr id="19" name="TextBox 10">
                <a:extLst>
                  <a:ext uri="{FF2B5EF4-FFF2-40B4-BE49-F238E27FC236}">
                    <a16:creationId xmlns:a16="http://schemas.microsoft.com/office/drawing/2014/main" id="{A810B75A-7090-4256-BC09-A75974F2CE75}"/>
                  </a:ext>
                </a:extLst>
              </p:cNvPr>
              <p:cNvSpPr txBox="1"/>
              <p:nvPr/>
            </p:nvSpPr>
            <p:spPr>
              <a:xfrm>
                <a:off x="8837824" y="1280502"/>
                <a:ext cx="1360031" cy="3273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Benign</a:t>
                </a:r>
                <a:r>
                  <a:rPr lang="hu-HU" dirty="0" smtClean="0"/>
                  <a:t> tumor </a:t>
                </a:r>
                <a:endParaRPr lang="hu-HU" dirty="0"/>
              </a:p>
            </p:txBody>
          </p:sp>
          <p:sp>
            <p:nvSpPr>
              <p:cNvPr id="20" name="TextBox 11">
                <a:extLst>
                  <a:ext uri="{FF2B5EF4-FFF2-40B4-BE49-F238E27FC236}">
                    <a16:creationId xmlns:a16="http://schemas.microsoft.com/office/drawing/2014/main" id="{3AACFFB6-06A3-4FAB-96C4-3368243C1856}"/>
                  </a:ext>
                </a:extLst>
              </p:cNvPr>
              <p:cNvSpPr txBox="1"/>
              <p:nvPr/>
            </p:nvSpPr>
            <p:spPr>
              <a:xfrm>
                <a:off x="10352380" y="1280502"/>
                <a:ext cx="1360031" cy="3273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Malign</a:t>
                </a:r>
                <a:r>
                  <a:rPr lang="hu-HU" dirty="0" smtClean="0"/>
                  <a:t> tumor</a:t>
                </a:r>
                <a:endParaRPr lang="hu-HU" dirty="0"/>
              </a:p>
            </p:txBody>
          </p:sp>
          <p:pic>
            <p:nvPicPr>
              <p:cNvPr id="21" name="Graphic 12" descr="Lightning bolt with solid fill">
                <a:extLst>
                  <a:ext uri="{FF2B5EF4-FFF2-40B4-BE49-F238E27FC236}">
                    <a16:creationId xmlns:a16="http://schemas.microsoft.com/office/drawing/2014/main" id="{1AC6EF81-7F8A-4A3A-B0DC-457E3DFAE3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4"/>
                  </a:ext>
                </a:extLst>
              </a:blip>
              <a:stretch>
                <a:fillRect/>
              </a:stretch>
            </p:blipFill>
            <p:spPr>
              <a:xfrm>
                <a:off x="8529711" y="1280659"/>
                <a:ext cx="494675" cy="494675"/>
              </a:xfrm>
              <a:prstGeom prst="rect">
                <a:avLst/>
              </a:prstGeom>
            </p:spPr>
          </p:pic>
          <p:pic>
            <p:nvPicPr>
              <p:cNvPr id="22" name="Graphic 13" descr="Lightning bolt with solid fill">
                <a:extLst>
                  <a:ext uri="{FF2B5EF4-FFF2-40B4-BE49-F238E27FC236}">
                    <a16:creationId xmlns:a16="http://schemas.microsoft.com/office/drawing/2014/main" id="{108EF366-F4FE-4880-9FC3-449A901F8A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4"/>
                  </a:ext>
                </a:extLst>
              </a:blip>
              <a:stretch>
                <a:fillRect/>
              </a:stretch>
            </p:blipFill>
            <p:spPr>
              <a:xfrm>
                <a:off x="9958557" y="1275909"/>
                <a:ext cx="494675" cy="494675"/>
              </a:xfrm>
              <a:prstGeom prst="rect">
                <a:avLst/>
              </a:prstGeom>
            </p:spPr>
          </p:pic>
          <p:pic>
            <p:nvPicPr>
              <p:cNvPr id="23" name="Picture 14" descr="Icon&#10;&#10;Description automatically generated with medium confidence">
                <a:extLst>
                  <a:ext uri="{FF2B5EF4-FFF2-40B4-BE49-F238E27FC236}">
                    <a16:creationId xmlns:a16="http://schemas.microsoft.com/office/drawing/2014/main" id="{F40FA192-DA09-49B4-B208-9787F1E01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3970" y="2046770"/>
                <a:ext cx="650296" cy="650296"/>
              </a:xfrm>
              <a:prstGeom prst="rect">
                <a:avLst/>
              </a:prstGeom>
            </p:spPr>
          </p:pic>
          <p:pic>
            <p:nvPicPr>
              <p:cNvPr id="24" name="Picture 15" descr="Icon&#10;&#10;Description automatically generated">
                <a:extLst>
                  <a:ext uri="{FF2B5EF4-FFF2-40B4-BE49-F238E27FC236}">
                    <a16:creationId xmlns:a16="http://schemas.microsoft.com/office/drawing/2014/main" id="{14A513CE-17E5-40D2-9736-0091EF9F4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2692" y="2046770"/>
                <a:ext cx="650296" cy="650296"/>
              </a:xfrm>
              <a:prstGeom prst="rect">
                <a:avLst/>
              </a:prstGeom>
            </p:spPr>
          </p:pic>
          <p:pic>
            <p:nvPicPr>
              <p:cNvPr id="25" name="Picture 16" descr="Icon&#10;&#10;Description automatically generated">
                <a:extLst>
                  <a:ext uri="{FF2B5EF4-FFF2-40B4-BE49-F238E27FC236}">
                    <a16:creationId xmlns:a16="http://schemas.microsoft.com/office/drawing/2014/main" id="{B91762E2-5C5F-4C3C-A334-CEAFE9686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5161" y="2046770"/>
                <a:ext cx="650296" cy="650296"/>
              </a:xfrm>
              <a:prstGeom prst="rect">
                <a:avLst/>
              </a:prstGeom>
            </p:spPr>
          </p:pic>
          <p:sp>
            <p:nvSpPr>
              <p:cNvPr id="26" name="Arrow: Right 17">
                <a:extLst>
                  <a:ext uri="{FF2B5EF4-FFF2-40B4-BE49-F238E27FC236}">
                    <a16:creationId xmlns:a16="http://schemas.microsoft.com/office/drawing/2014/main" id="{6009A6B6-4BDA-40FE-9738-81AA9E71F6EC}"/>
                  </a:ext>
                </a:extLst>
              </p:cNvPr>
              <p:cNvSpPr/>
              <p:nvPr/>
            </p:nvSpPr>
            <p:spPr>
              <a:xfrm>
                <a:off x="10130261" y="2219656"/>
                <a:ext cx="268332" cy="182367"/>
              </a:xfrm>
              <a:prstGeom prst="rightArrow">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hu-HU"/>
              </a:p>
            </p:txBody>
          </p:sp>
        </p:grpSp>
        <p:sp>
          <p:nvSpPr>
            <p:cNvPr id="17" name="TextBox 10">
              <a:extLst>
                <a:ext uri="{FF2B5EF4-FFF2-40B4-BE49-F238E27FC236}">
                  <a16:creationId xmlns:a16="http://schemas.microsoft.com/office/drawing/2014/main" id="{A810B75A-7090-4256-BC09-A75974F2CE75}"/>
                </a:ext>
              </a:extLst>
            </p:cNvPr>
            <p:cNvSpPr txBox="1"/>
            <p:nvPr/>
          </p:nvSpPr>
          <p:spPr>
            <a:xfrm>
              <a:off x="4220637" y="2762018"/>
              <a:ext cx="138974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u-HU" dirty="0" err="1" smtClean="0"/>
                <a:t>Healthy</a:t>
              </a:r>
              <a:r>
                <a:rPr lang="hu-HU" dirty="0" smtClean="0"/>
                <a:t> </a:t>
              </a:r>
              <a:r>
                <a:rPr lang="hu-HU" dirty="0" err="1" smtClean="0"/>
                <a:t>state</a:t>
              </a:r>
              <a:endParaRPr lang="hu-HU" dirty="0"/>
            </a:p>
          </p:txBody>
        </p:sp>
      </p:grpSp>
      <p:sp>
        <p:nvSpPr>
          <p:cNvPr id="27" name="Szövegdoboz 26"/>
          <p:cNvSpPr txBox="1"/>
          <p:nvPr/>
        </p:nvSpPr>
        <p:spPr>
          <a:xfrm flipH="1">
            <a:off x="4158141" y="3293799"/>
            <a:ext cx="4368019" cy="646331"/>
          </a:xfrm>
          <a:prstGeom prst="rect">
            <a:avLst/>
          </a:prstGeom>
          <a:noFill/>
        </p:spPr>
        <p:txBody>
          <a:bodyPr wrap="square" rtlCol="0">
            <a:spAutoFit/>
          </a:bodyPr>
          <a:lstStyle/>
          <a:p>
            <a:r>
              <a:rPr lang="hu-HU" i="1" dirty="0" smtClean="0"/>
              <a:t>                      +</a:t>
            </a:r>
          </a:p>
          <a:p>
            <a:r>
              <a:rPr lang="hu-HU" i="1" dirty="0" smtClean="0"/>
              <a:t>Standard </a:t>
            </a:r>
            <a:r>
              <a:rPr lang="hu-HU" i="1" dirty="0" err="1" smtClean="0"/>
              <a:t>cancer</a:t>
            </a:r>
            <a:r>
              <a:rPr lang="hu-HU" i="1" dirty="0" smtClean="0"/>
              <a:t> </a:t>
            </a:r>
            <a:r>
              <a:rPr lang="hu-HU" i="1" dirty="0" err="1" smtClean="0"/>
              <a:t>signaling</a:t>
            </a:r>
            <a:r>
              <a:rPr lang="hu-HU" i="1" dirty="0" smtClean="0"/>
              <a:t> </a:t>
            </a:r>
            <a:r>
              <a:rPr lang="hu-HU" i="1" dirty="0" err="1" smtClean="0"/>
              <a:t>network</a:t>
            </a:r>
            <a:endParaRPr lang="en-US" i="1" dirty="0"/>
          </a:p>
        </p:txBody>
      </p:sp>
      <p:sp>
        <p:nvSpPr>
          <p:cNvPr id="28" name="Szövegdoboz 27"/>
          <p:cNvSpPr txBox="1"/>
          <p:nvPr/>
        </p:nvSpPr>
        <p:spPr>
          <a:xfrm flipH="1">
            <a:off x="4224592" y="1505709"/>
            <a:ext cx="4288809" cy="369332"/>
          </a:xfrm>
          <a:prstGeom prst="rect">
            <a:avLst/>
          </a:prstGeom>
          <a:noFill/>
        </p:spPr>
        <p:txBody>
          <a:bodyPr wrap="square" rtlCol="0">
            <a:spAutoFit/>
          </a:bodyPr>
          <a:lstStyle/>
          <a:p>
            <a:r>
              <a:rPr lang="hu-HU" i="1" dirty="0" smtClean="0"/>
              <a:t>Data </a:t>
            </a:r>
            <a:r>
              <a:rPr lang="hu-HU" i="1" dirty="0" err="1" smtClean="0"/>
              <a:t>collection</a:t>
            </a:r>
            <a:r>
              <a:rPr lang="hu-HU" i="1" dirty="0" smtClean="0"/>
              <a:t> and preparation:</a:t>
            </a:r>
            <a:endParaRPr lang="en-US" i="1" dirty="0"/>
          </a:p>
        </p:txBody>
      </p:sp>
      <p:sp>
        <p:nvSpPr>
          <p:cNvPr id="29" name="Szövegdoboz 28"/>
          <p:cNvSpPr txBox="1"/>
          <p:nvPr/>
        </p:nvSpPr>
        <p:spPr>
          <a:xfrm flipH="1">
            <a:off x="4403056" y="4147950"/>
            <a:ext cx="4368019" cy="369332"/>
          </a:xfrm>
          <a:prstGeom prst="rect">
            <a:avLst/>
          </a:prstGeom>
          <a:noFill/>
        </p:spPr>
        <p:txBody>
          <a:bodyPr wrap="square" rtlCol="0">
            <a:spAutoFit/>
          </a:bodyPr>
          <a:lstStyle/>
          <a:p>
            <a:r>
              <a:rPr lang="hu-HU" dirty="0" smtClean="0"/>
              <a:t> </a:t>
            </a:r>
            <a:r>
              <a:rPr lang="hu-HU" i="1" dirty="0" err="1" smtClean="0"/>
              <a:t>Calculating</a:t>
            </a:r>
            <a:r>
              <a:rPr lang="hu-HU" i="1" dirty="0" smtClean="0"/>
              <a:t> link </a:t>
            </a:r>
            <a:r>
              <a:rPr lang="hu-HU" i="1" dirty="0" err="1" smtClean="0"/>
              <a:t>weights</a:t>
            </a:r>
            <a:endParaRPr lang="en-US" i="1" dirty="0"/>
          </a:p>
        </p:txBody>
      </p:sp>
      <p:sp>
        <p:nvSpPr>
          <p:cNvPr id="31" name="Lefelé nyíl 30"/>
          <p:cNvSpPr/>
          <p:nvPr/>
        </p:nvSpPr>
        <p:spPr>
          <a:xfrm rot="2518807">
            <a:off x="4494153" y="4620446"/>
            <a:ext cx="304829" cy="53633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elé nyíl 31"/>
          <p:cNvSpPr/>
          <p:nvPr/>
        </p:nvSpPr>
        <p:spPr>
          <a:xfrm>
            <a:off x="5653473" y="4647346"/>
            <a:ext cx="272990" cy="524159"/>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elé nyíl 33"/>
          <p:cNvSpPr/>
          <p:nvPr/>
        </p:nvSpPr>
        <p:spPr>
          <a:xfrm rot="19196821">
            <a:off x="6777513" y="4602535"/>
            <a:ext cx="304829" cy="536331"/>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zövegdoboz 34"/>
          <p:cNvSpPr txBox="1"/>
          <p:nvPr/>
        </p:nvSpPr>
        <p:spPr>
          <a:xfrm flipH="1">
            <a:off x="3026150" y="5226692"/>
            <a:ext cx="1804518" cy="369332"/>
          </a:xfrm>
          <a:prstGeom prst="rect">
            <a:avLst/>
          </a:prstGeom>
          <a:noFill/>
        </p:spPr>
        <p:txBody>
          <a:bodyPr wrap="square" rtlCol="0">
            <a:spAutoFit/>
          </a:bodyPr>
          <a:lstStyle/>
          <a:p>
            <a:r>
              <a:rPr lang="hu-HU" dirty="0" err="1" smtClean="0"/>
              <a:t>Normal</a:t>
            </a:r>
            <a:r>
              <a:rPr lang="hu-HU" dirty="0" smtClean="0"/>
              <a:t> </a:t>
            </a:r>
            <a:r>
              <a:rPr lang="hu-HU" dirty="0" err="1" smtClean="0"/>
              <a:t>network</a:t>
            </a:r>
            <a:endParaRPr lang="en-US" dirty="0"/>
          </a:p>
        </p:txBody>
      </p:sp>
      <p:sp>
        <p:nvSpPr>
          <p:cNvPr id="36" name="Szövegdoboz 35"/>
          <p:cNvSpPr txBox="1"/>
          <p:nvPr/>
        </p:nvSpPr>
        <p:spPr>
          <a:xfrm flipH="1">
            <a:off x="4918928" y="5221464"/>
            <a:ext cx="2097278" cy="369332"/>
          </a:xfrm>
          <a:prstGeom prst="rect">
            <a:avLst/>
          </a:prstGeom>
          <a:noFill/>
        </p:spPr>
        <p:txBody>
          <a:bodyPr wrap="square" rtlCol="0">
            <a:spAutoFit/>
          </a:bodyPr>
          <a:lstStyle/>
          <a:p>
            <a:r>
              <a:rPr lang="hu-HU" dirty="0" err="1" smtClean="0"/>
              <a:t>Adenoma</a:t>
            </a:r>
            <a:r>
              <a:rPr lang="hu-HU" dirty="0" smtClean="0"/>
              <a:t> </a:t>
            </a:r>
            <a:r>
              <a:rPr lang="hu-HU" dirty="0" err="1" smtClean="0"/>
              <a:t>network</a:t>
            </a:r>
            <a:endParaRPr lang="en-US" dirty="0"/>
          </a:p>
        </p:txBody>
      </p:sp>
      <p:sp>
        <p:nvSpPr>
          <p:cNvPr id="37" name="Szövegdoboz 36"/>
          <p:cNvSpPr txBox="1"/>
          <p:nvPr/>
        </p:nvSpPr>
        <p:spPr>
          <a:xfrm flipH="1">
            <a:off x="7106171" y="5224119"/>
            <a:ext cx="2613023" cy="369332"/>
          </a:xfrm>
          <a:prstGeom prst="rect">
            <a:avLst/>
          </a:prstGeom>
          <a:noFill/>
        </p:spPr>
        <p:txBody>
          <a:bodyPr wrap="square" rtlCol="0">
            <a:spAutoFit/>
          </a:bodyPr>
          <a:lstStyle/>
          <a:p>
            <a:r>
              <a:rPr lang="hu-HU" dirty="0" err="1" smtClean="0"/>
              <a:t>Carcinoma</a:t>
            </a:r>
            <a:r>
              <a:rPr lang="hu-HU" dirty="0" smtClean="0"/>
              <a:t> </a:t>
            </a:r>
            <a:r>
              <a:rPr lang="hu-HU" dirty="0" err="1" smtClean="0"/>
              <a:t>network</a:t>
            </a:r>
            <a:endParaRPr lang="en-US" dirty="0"/>
          </a:p>
        </p:txBody>
      </p:sp>
      <p:sp>
        <p:nvSpPr>
          <p:cNvPr id="38" name="Háromszög 37"/>
          <p:cNvSpPr/>
          <p:nvPr/>
        </p:nvSpPr>
        <p:spPr>
          <a:xfrm rot="10800000">
            <a:off x="2092567" y="1890345"/>
            <a:ext cx="987485" cy="4475285"/>
          </a:xfrm>
          <a:prstGeom prst="triangle">
            <a:avLst/>
          </a:prstGeom>
          <a:solidFill>
            <a:schemeClr val="accent4">
              <a:lumMod val="60000"/>
              <a:lumOff val="40000"/>
            </a:schemeClr>
          </a:solidFill>
          <a:ln w="12700">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zövegdoboz 38"/>
          <p:cNvSpPr txBox="1"/>
          <p:nvPr/>
        </p:nvSpPr>
        <p:spPr>
          <a:xfrm>
            <a:off x="2045135" y="1497859"/>
            <a:ext cx="1082348" cy="369332"/>
          </a:xfrm>
          <a:prstGeom prst="rect">
            <a:avLst/>
          </a:prstGeom>
          <a:noFill/>
        </p:spPr>
        <p:txBody>
          <a:bodyPr wrap="none" rtlCol="0">
            <a:spAutoFit/>
          </a:bodyPr>
          <a:lstStyle/>
          <a:p>
            <a:r>
              <a:rPr lang="hu-HU" dirty="0" err="1" smtClean="0"/>
              <a:t>workflow</a:t>
            </a:r>
            <a:endParaRPr lang="en-US" dirty="0"/>
          </a:p>
        </p:txBody>
      </p:sp>
      <p:pic>
        <p:nvPicPr>
          <p:cNvPr id="40" name="Kép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4592" y="5803844"/>
            <a:ext cx="648894" cy="648894"/>
          </a:xfrm>
          <a:prstGeom prst="rect">
            <a:avLst/>
          </a:prstGeom>
        </p:spPr>
      </p:pic>
      <p:sp>
        <p:nvSpPr>
          <p:cNvPr id="41" name="Szövegdoboz 40"/>
          <p:cNvSpPr txBox="1"/>
          <p:nvPr/>
        </p:nvSpPr>
        <p:spPr>
          <a:xfrm>
            <a:off x="5019010" y="5996298"/>
            <a:ext cx="2069797" cy="369332"/>
          </a:xfrm>
          <a:prstGeom prst="rect">
            <a:avLst/>
          </a:prstGeom>
          <a:noFill/>
        </p:spPr>
        <p:txBody>
          <a:bodyPr wrap="none" rtlCol="0">
            <a:spAutoFit/>
          </a:bodyPr>
          <a:lstStyle/>
          <a:p>
            <a:r>
              <a:rPr lang="hu-HU" b="1" i="1" dirty="0" smtClean="0">
                <a:solidFill>
                  <a:schemeClr val="bg2">
                    <a:lumMod val="50000"/>
                  </a:schemeClr>
                </a:solidFill>
              </a:rPr>
              <a:t>Network </a:t>
            </a:r>
            <a:r>
              <a:rPr lang="hu-HU" b="1" i="1" dirty="0" err="1" smtClean="0">
                <a:solidFill>
                  <a:schemeClr val="bg2">
                    <a:lumMod val="50000"/>
                  </a:schemeClr>
                </a:solidFill>
              </a:rPr>
              <a:t>analysis</a:t>
            </a:r>
            <a:endParaRPr lang="en-US" b="1" i="1" dirty="0">
              <a:solidFill>
                <a:schemeClr val="bg2">
                  <a:lumMod val="50000"/>
                </a:schemeClr>
              </a:solidFill>
            </a:endParaRPr>
          </a:p>
        </p:txBody>
      </p:sp>
      <p:sp>
        <p:nvSpPr>
          <p:cNvPr id="42" name="Téglalap 41"/>
          <p:cNvSpPr/>
          <p:nvPr/>
        </p:nvSpPr>
        <p:spPr>
          <a:xfrm>
            <a:off x="1855177" y="1319528"/>
            <a:ext cx="7508631" cy="5246239"/>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023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868" y="882090"/>
            <a:ext cx="6631043" cy="4562230"/>
          </a:xfrm>
          <a:prstGeom prst="rect">
            <a:avLst/>
          </a:prstGeom>
        </p:spPr>
      </p:pic>
      <p:sp>
        <p:nvSpPr>
          <p:cNvPr id="3" name="Cím 1"/>
          <p:cNvSpPr txBox="1">
            <a:spLocks/>
          </p:cNvSpPr>
          <p:nvPr/>
        </p:nvSpPr>
        <p:spPr>
          <a:xfrm>
            <a:off x="1353387" y="227788"/>
            <a:ext cx="9014800" cy="11432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hu-HU" kern="0" dirty="0" err="1" smtClean="0"/>
              <a:t>Modular</a:t>
            </a:r>
            <a:r>
              <a:rPr lang="hu-HU" kern="0" dirty="0" smtClean="0"/>
              <a:t> </a:t>
            </a:r>
            <a:r>
              <a:rPr lang="hu-HU" kern="0" dirty="0" err="1" smtClean="0"/>
              <a:t>reorganization</a:t>
            </a:r>
            <a:r>
              <a:rPr lang="hu-HU" kern="0" dirty="0" smtClean="0"/>
              <a:t> of </a:t>
            </a:r>
            <a:r>
              <a:rPr lang="hu-HU" kern="0" dirty="0" err="1" smtClean="0"/>
              <a:t>the</a:t>
            </a:r>
            <a:r>
              <a:rPr lang="hu-HU" kern="0" dirty="0" smtClean="0"/>
              <a:t> Human </a:t>
            </a:r>
            <a:r>
              <a:rPr lang="hu-HU" kern="0" dirty="0" err="1" smtClean="0"/>
              <a:t>Cancer</a:t>
            </a:r>
            <a:r>
              <a:rPr lang="hu-HU" kern="0" dirty="0" smtClean="0"/>
              <a:t> </a:t>
            </a:r>
            <a:r>
              <a:rPr lang="hu-HU" kern="0" dirty="0" err="1" smtClean="0"/>
              <a:t>Signaling</a:t>
            </a:r>
            <a:r>
              <a:rPr lang="hu-HU" kern="0" dirty="0" smtClean="0"/>
              <a:t> Network in colon </a:t>
            </a:r>
            <a:r>
              <a:rPr lang="hu-HU" kern="0" dirty="0" err="1" smtClean="0"/>
              <a:t>cancer</a:t>
            </a:r>
            <a:endParaRPr lang="en-US" kern="0" dirty="0"/>
          </a:p>
        </p:txBody>
      </p:sp>
      <p:sp>
        <p:nvSpPr>
          <p:cNvPr id="4" name="Téglalap 3"/>
          <p:cNvSpPr/>
          <p:nvPr/>
        </p:nvSpPr>
        <p:spPr>
          <a:xfrm>
            <a:off x="2579121" y="5917113"/>
            <a:ext cx="5886536" cy="553998"/>
          </a:xfrm>
          <a:prstGeom prst="rect">
            <a:avLst/>
          </a:prstGeom>
        </p:spPr>
        <p:txBody>
          <a:bodyPr wrap="square">
            <a:spAutoFit/>
          </a:bodyPr>
          <a:lstStyle/>
          <a:p>
            <a:r>
              <a:rPr lang="en-US" sz="1000" dirty="0" err="1" smtClean="0"/>
              <a:t>Schulc</a:t>
            </a:r>
            <a:r>
              <a:rPr lang="en-US" sz="1000" dirty="0" smtClean="0"/>
              <a:t>, K., Nagy, Z. T., Kamp, S., </a:t>
            </a:r>
            <a:r>
              <a:rPr lang="en-US" sz="1000" dirty="0" err="1" smtClean="0"/>
              <a:t>Molnár</a:t>
            </a:r>
            <a:r>
              <a:rPr lang="en-US" sz="1000" dirty="0" smtClean="0"/>
              <a:t>, J., </a:t>
            </a:r>
            <a:r>
              <a:rPr lang="en-US" sz="1000" dirty="0" err="1" smtClean="0"/>
              <a:t>Veres</a:t>
            </a:r>
            <a:r>
              <a:rPr lang="en-US" sz="1000" dirty="0" smtClean="0"/>
              <a:t>, D. V., </a:t>
            </a:r>
            <a:r>
              <a:rPr lang="en-US" sz="1000" dirty="0" err="1" smtClean="0"/>
              <a:t>Csermely</a:t>
            </a:r>
            <a:r>
              <a:rPr lang="en-US" sz="1000" dirty="0" smtClean="0"/>
              <a:t>, P., &amp; </a:t>
            </a:r>
            <a:r>
              <a:rPr lang="en-US" sz="1000" b="1" dirty="0" err="1" smtClean="0"/>
              <a:t>Kovács</a:t>
            </a:r>
            <a:r>
              <a:rPr lang="en-US" sz="1000" b="1" dirty="0" smtClean="0"/>
              <a:t>, B. M.</a:t>
            </a:r>
            <a:r>
              <a:rPr lang="en-US" sz="1000" dirty="0" smtClean="0"/>
              <a:t> (2021). Modular Reorganization of Signaling Networks during the Development of Colon Adenoma and Carcinoma. </a:t>
            </a:r>
            <a:r>
              <a:rPr lang="en-US" sz="1000" i="1" dirty="0" smtClean="0"/>
              <a:t>The Journal of Physical Chemistry B</a:t>
            </a:r>
            <a:r>
              <a:rPr lang="en-US" sz="1000" dirty="0" smtClean="0"/>
              <a:t>, </a:t>
            </a:r>
            <a:r>
              <a:rPr lang="en-US" sz="1000" i="1" dirty="0" smtClean="0"/>
              <a:t>125</a:t>
            </a:r>
            <a:r>
              <a:rPr lang="en-US" sz="1000" dirty="0" smtClean="0"/>
              <a:t>(7), 1716-1726.</a:t>
            </a:r>
            <a:endParaRPr lang="en-US" sz="1000" dirty="0"/>
          </a:p>
        </p:txBody>
      </p:sp>
      <p:sp>
        <p:nvSpPr>
          <p:cNvPr id="5" name="Téglalap 4"/>
          <p:cNvSpPr/>
          <p:nvPr/>
        </p:nvSpPr>
        <p:spPr>
          <a:xfrm>
            <a:off x="1855177" y="773724"/>
            <a:ext cx="7280031" cy="5792044"/>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480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3"/>
          <a:srcRect l="5064" t="15429"/>
          <a:stretch/>
        </p:blipFill>
        <p:spPr>
          <a:xfrm>
            <a:off x="2295939" y="3369365"/>
            <a:ext cx="6362617" cy="3488635"/>
          </a:xfrm>
          <a:prstGeom prst="rect">
            <a:avLst/>
          </a:prstGeom>
        </p:spPr>
      </p:pic>
      <p:pic>
        <p:nvPicPr>
          <p:cNvPr id="5" name="Kép 4"/>
          <p:cNvPicPr>
            <a:picLocks noChangeAspect="1"/>
          </p:cNvPicPr>
          <p:nvPr/>
        </p:nvPicPr>
        <p:blipFill rotWithShape="1">
          <a:blip r:embed="rId4"/>
          <a:srcRect l="5381" t="12259" r="19441" b="5461"/>
          <a:stretch/>
        </p:blipFill>
        <p:spPr>
          <a:xfrm>
            <a:off x="5788782" y="0"/>
            <a:ext cx="6403218" cy="3508513"/>
          </a:xfrm>
          <a:prstGeom prst="rect">
            <a:avLst/>
          </a:prstGeom>
        </p:spPr>
      </p:pic>
      <p:pic>
        <p:nvPicPr>
          <p:cNvPr id="7" name="Tartalom helye 3"/>
          <p:cNvPicPr>
            <a:picLocks noGrp="1" noChangeAspect="1"/>
          </p:cNvPicPr>
          <p:nvPr>
            <p:ph idx="1"/>
          </p:nvPr>
        </p:nvPicPr>
        <p:blipFill rotWithShape="1">
          <a:blip r:embed="rId5"/>
          <a:srcRect l="20413" t="4359"/>
          <a:stretch/>
        </p:blipFill>
        <p:spPr>
          <a:xfrm>
            <a:off x="0" y="126732"/>
            <a:ext cx="5163208" cy="3647662"/>
          </a:xfrm>
          <a:prstGeom prst="rect">
            <a:avLst/>
          </a:prstGeom>
        </p:spPr>
      </p:pic>
      <p:sp>
        <p:nvSpPr>
          <p:cNvPr id="8" name="Jobbra nyíl 7"/>
          <p:cNvSpPr/>
          <p:nvPr/>
        </p:nvSpPr>
        <p:spPr>
          <a:xfrm>
            <a:off x="5351460" y="1342818"/>
            <a:ext cx="780984" cy="426347"/>
          </a:xfrm>
          <a:prstGeom prst="rightArrow">
            <a:avLst>
              <a:gd name="adj1" fmla="val 39112"/>
              <a:gd name="adj2" fmla="val 8139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p:cNvSpPr txBox="1"/>
          <p:nvPr/>
        </p:nvSpPr>
        <p:spPr>
          <a:xfrm>
            <a:off x="525597" y="2906430"/>
            <a:ext cx="2206053" cy="400110"/>
          </a:xfrm>
          <a:prstGeom prst="rect">
            <a:avLst/>
          </a:prstGeom>
          <a:noFill/>
        </p:spPr>
        <p:txBody>
          <a:bodyPr wrap="none" rtlCol="0">
            <a:spAutoFit/>
          </a:bodyPr>
          <a:lstStyle/>
          <a:p>
            <a:r>
              <a:rPr lang="hu-HU" sz="2000" b="1" dirty="0" err="1" smtClean="0">
                <a:solidFill>
                  <a:schemeClr val="accent1">
                    <a:lumMod val="50000"/>
                  </a:schemeClr>
                </a:solidFill>
              </a:rPr>
              <a:t>Normal</a:t>
            </a:r>
            <a:r>
              <a:rPr lang="hu-HU" sz="2000" b="1" dirty="0" smtClean="0">
                <a:solidFill>
                  <a:schemeClr val="accent1">
                    <a:lumMod val="50000"/>
                  </a:schemeClr>
                </a:solidFill>
              </a:rPr>
              <a:t> (</a:t>
            </a:r>
            <a:r>
              <a:rPr lang="hu-HU" sz="2000" b="1" dirty="0" err="1" smtClean="0">
                <a:solidFill>
                  <a:schemeClr val="accent1">
                    <a:lumMod val="50000"/>
                  </a:schemeClr>
                </a:solidFill>
              </a:rPr>
              <a:t>healthy</a:t>
            </a:r>
            <a:r>
              <a:rPr lang="hu-HU" sz="2000" b="1" dirty="0" smtClean="0">
                <a:solidFill>
                  <a:schemeClr val="accent1">
                    <a:lumMod val="50000"/>
                  </a:schemeClr>
                </a:solidFill>
              </a:rPr>
              <a:t>)</a:t>
            </a:r>
            <a:endParaRPr lang="hu-HU" sz="2000" b="1" dirty="0">
              <a:solidFill>
                <a:schemeClr val="accent1">
                  <a:lumMod val="50000"/>
                </a:schemeClr>
              </a:solidFill>
            </a:endParaRPr>
          </a:p>
        </p:txBody>
      </p:sp>
      <p:sp>
        <p:nvSpPr>
          <p:cNvPr id="11" name="Szövegdoboz 10"/>
          <p:cNvSpPr txBox="1"/>
          <p:nvPr/>
        </p:nvSpPr>
        <p:spPr>
          <a:xfrm>
            <a:off x="8769051" y="2938212"/>
            <a:ext cx="2377574" cy="400110"/>
          </a:xfrm>
          <a:prstGeom prst="rect">
            <a:avLst/>
          </a:prstGeom>
          <a:noFill/>
        </p:spPr>
        <p:txBody>
          <a:bodyPr wrap="none" rtlCol="0">
            <a:spAutoFit/>
          </a:bodyPr>
          <a:lstStyle/>
          <a:p>
            <a:r>
              <a:rPr lang="hu-HU" sz="2000" b="1" dirty="0" err="1" smtClean="0">
                <a:solidFill>
                  <a:schemeClr val="accent6">
                    <a:lumMod val="50000"/>
                    <a:lumOff val="50000"/>
                  </a:schemeClr>
                </a:solidFill>
              </a:rPr>
              <a:t>Sensitive</a:t>
            </a:r>
            <a:r>
              <a:rPr lang="hu-HU" sz="2000" b="1" dirty="0" smtClean="0">
                <a:solidFill>
                  <a:schemeClr val="accent6">
                    <a:lumMod val="50000"/>
                    <a:lumOff val="50000"/>
                  </a:schemeClr>
                </a:solidFill>
              </a:rPr>
              <a:t> (</a:t>
            </a:r>
            <a:r>
              <a:rPr lang="hu-HU" sz="2000" b="1" dirty="0" err="1" smtClean="0">
                <a:solidFill>
                  <a:schemeClr val="accent6">
                    <a:lumMod val="50000"/>
                    <a:lumOff val="50000"/>
                  </a:schemeClr>
                </a:solidFill>
              </a:rPr>
              <a:t>cancer</a:t>
            </a:r>
            <a:r>
              <a:rPr lang="hu-HU" sz="2000" b="1" dirty="0" smtClean="0">
                <a:solidFill>
                  <a:schemeClr val="accent6">
                    <a:lumMod val="50000"/>
                    <a:lumOff val="50000"/>
                  </a:schemeClr>
                </a:solidFill>
              </a:rPr>
              <a:t>)</a:t>
            </a:r>
            <a:endParaRPr lang="hu-HU" sz="2000" b="1" dirty="0">
              <a:solidFill>
                <a:schemeClr val="accent6">
                  <a:lumMod val="50000"/>
                  <a:lumOff val="50000"/>
                </a:schemeClr>
              </a:solidFill>
            </a:endParaRPr>
          </a:p>
        </p:txBody>
      </p:sp>
      <p:sp>
        <p:nvSpPr>
          <p:cNvPr id="12" name="Szövegdoboz 11"/>
          <p:cNvSpPr txBox="1"/>
          <p:nvPr/>
        </p:nvSpPr>
        <p:spPr>
          <a:xfrm>
            <a:off x="1628623" y="5350608"/>
            <a:ext cx="2406428" cy="400110"/>
          </a:xfrm>
          <a:prstGeom prst="rect">
            <a:avLst/>
          </a:prstGeom>
          <a:noFill/>
        </p:spPr>
        <p:txBody>
          <a:bodyPr wrap="none" rtlCol="0">
            <a:spAutoFit/>
          </a:bodyPr>
          <a:lstStyle/>
          <a:p>
            <a:r>
              <a:rPr lang="hu-HU" sz="2000" b="1" dirty="0" err="1" smtClean="0">
                <a:solidFill>
                  <a:schemeClr val="accent4">
                    <a:lumMod val="60000"/>
                    <a:lumOff val="40000"/>
                  </a:schemeClr>
                </a:solidFill>
              </a:rPr>
              <a:t>Resistant</a:t>
            </a:r>
            <a:r>
              <a:rPr lang="hu-HU" sz="2000" b="1" dirty="0" smtClean="0">
                <a:solidFill>
                  <a:schemeClr val="accent4">
                    <a:lumMod val="60000"/>
                    <a:lumOff val="40000"/>
                  </a:schemeClr>
                </a:solidFill>
              </a:rPr>
              <a:t> (</a:t>
            </a:r>
            <a:r>
              <a:rPr lang="hu-HU" sz="2000" b="1" dirty="0" err="1" smtClean="0">
                <a:solidFill>
                  <a:schemeClr val="accent4">
                    <a:lumMod val="60000"/>
                    <a:lumOff val="40000"/>
                  </a:schemeClr>
                </a:solidFill>
              </a:rPr>
              <a:t>cancer</a:t>
            </a:r>
            <a:r>
              <a:rPr lang="hu-HU" sz="2000" b="1" dirty="0" smtClean="0">
                <a:solidFill>
                  <a:schemeClr val="accent4">
                    <a:lumMod val="60000"/>
                    <a:lumOff val="40000"/>
                  </a:schemeClr>
                </a:solidFill>
              </a:rPr>
              <a:t>)</a:t>
            </a:r>
            <a:endParaRPr lang="hu-HU" sz="2000" b="1" dirty="0">
              <a:solidFill>
                <a:schemeClr val="accent4">
                  <a:lumMod val="60000"/>
                  <a:lumOff val="40000"/>
                </a:schemeClr>
              </a:solidFill>
            </a:endParaRPr>
          </a:p>
        </p:txBody>
      </p:sp>
      <p:sp>
        <p:nvSpPr>
          <p:cNvPr id="13" name="Szövegdoboz 12"/>
          <p:cNvSpPr txBox="1"/>
          <p:nvPr/>
        </p:nvSpPr>
        <p:spPr>
          <a:xfrm>
            <a:off x="10589213" y="5195051"/>
            <a:ext cx="1298949" cy="1323439"/>
          </a:xfrm>
          <a:prstGeom prst="rect">
            <a:avLst/>
          </a:prstGeom>
          <a:noFill/>
          <a:ln>
            <a:solidFill>
              <a:schemeClr val="bg2">
                <a:lumMod val="75000"/>
              </a:schemeClr>
            </a:solidFill>
          </a:ln>
        </p:spPr>
        <p:txBody>
          <a:bodyPr wrap="square" rtlCol="0">
            <a:spAutoFit/>
          </a:bodyPr>
          <a:lstStyle/>
          <a:p>
            <a:r>
              <a:rPr lang="hu-HU" sz="1600" b="1" dirty="0" smtClean="0">
                <a:solidFill>
                  <a:srgbClr val="00FFCC"/>
                </a:solidFill>
                <a:effectLst>
                  <a:outerShdw blurRad="38100" dist="38100" dir="2700000" algn="tl">
                    <a:srgbClr val="000000">
                      <a:alpha val="43137"/>
                    </a:srgbClr>
                  </a:outerShdw>
                </a:effectLst>
              </a:rPr>
              <a:t>ISG15</a:t>
            </a:r>
          </a:p>
          <a:p>
            <a:r>
              <a:rPr lang="hu-HU" sz="1600" b="1" dirty="0" smtClean="0">
                <a:solidFill>
                  <a:srgbClr val="00B050"/>
                </a:solidFill>
                <a:effectLst>
                  <a:outerShdw blurRad="38100" dist="38100" dir="2700000" algn="tl">
                    <a:srgbClr val="000000">
                      <a:alpha val="43137"/>
                    </a:srgbClr>
                  </a:outerShdw>
                </a:effectLst>
              </a:rPr>
              <a:t>HSP90A</a:t>
            </a:r>
          </a:p>
          <a:p>
            <a:r>
              <a:rPr lang="hu-HU" sz="1600" b="1" dirty="0" smtClean="0">
                <a:solidFill>
                  <a:srgbClr val="D7F830"/>
                </a:solidFill>
                <a:effectLst>
                  <a:outerShdw blurRad="38100" dist="38100" dir="2700000" algn="tl">
                    <a:srgbClr val="000000">
                      <a:alpha val="43137"/>
                    </a:srgbClr>
                  </a:outerShdw>
                </a:effectLst>
              </a:rPr>
              <a:t>PRKDC</a:t>
            </a:r>
          </a:p>
          <a:p>
            <a:r>
              <a:rPr lang="hu-HU" sz="1600" b="1" dirty="0" smtClean="0">
                <a:solidFill>
                  <a:schemeClr val="accent2">
                    <a:lumMod val="60000"/>
                    <a:lumOff val="40000"/>
                  </a:schemeClr>
                </a:solidFill>
                <a:effectLst>
                  <a:outerShdw blurRad="38100" dist="38100" dir="2700000" algn="tl">
                    <a:srgbClr val="000000">
                      <a:alpha val="43137"/>
                    </a:srgbClr>
                  </a:outerShdw>
                </a:effectLst>
              </a:rPr>
              <a:t>HSP90B</a:t>
            </a:r>
          </a:p>
          <a:p>
            <a:r>
              <a:rPr lang="hu-HU" sz="1600" b="1" dirty="0" smtClean="0">
                <a:solidFill>
                  <a:srgbClr val="F16C51"/>
                </a:solidFill>
                <a:effectLst>
                  <a:outerShdw blurRad="38100" dist="38100" dir="2700000" algn="tl">
                    <a:srgbClr val="000000">
                      <a:alpha val="43137"/>
                    </a:srgbClr>
                  </a:outerShdw>
                </a:effectLst>
              </a:rPr>
              <a:t>ACTC1</a:t>
            </a:r>
          </a:p>
        </p:txBody>
      </p:sp>
      <p:sp>
        <p:nvSpPr>
          <p:cNvPr id="14" name="Jobbra nyíl 13"/>
          <p:cNvSpPr/>
          <p:nvPr/>
        </p:nvSpPr>
        <p:spPr>
          <a:xfrm rot="8330464">
            <a:off x="6504169" y="3016991"/>
            <a:ext cx="780984" cy="426347"/>
          </a:xfrm>
          <a:prstGeom prst="rightArrow">
            <a:avLst>
              <a:gd name="adj1" fmla="val 39112"/>
              <a:gd name="adj2" fmla="val 8139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Cím 1"/>
          <p:cNvSpPr txBox="1">
            <a:spLocks/>
          </p:cNvSpPr>
          <p:nvPr/>
        </p:nvSpPr>
        <p:spPr>
          <a:xfrm>
            <a:off x="3707156" y="-87219"/>
            <a:ext cx="6349583" cy="70710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1pPr>
            <a:lvl2pPr marR="0" lvl="1"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2pPr>
            <a:lvl3pPr marR="0" lvl="2"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3pPr>
            <a:lvl4pPr marR="0" lvl="3"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4pPr>
            <a:lvl5pPr marR="0" lvl="4"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5pPr>
            <a:lvl6pPr marR="0" lvl="5"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6pPr>
            <a:lvl7pPr marR="0" lvl="6"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7pPr>
            <a:lvl8pPr marR="0" lvl="7"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8pPr>
            <a:lvl9pPr marR="0" lvl="8" algn="l" rtl="0" eaLnBrk="1" hangingPunct="1">
              <a:lnSpc>
                <a:spcPct val="100000"/>
              </a:lnSpc>
              <a:spcBef>
                <a:spcPts val="0"/>
              </a:spcBef>
              <a:spcAft>
                <a:spcPts val="0"/>
              </a:spcAft>
              <a:buClr>
                <a:schemeClr val="dk2"/>
              </a:buClr>
              <a:buSzPts val="3600"/>
              <a:buFont typeface="Dosis ExtraLight"/>
              <a:buNone/>
              <a:defRPr sz="3600" b="0" i="0" u="none" strike="noStrike" cap="none">
                <a:solidFill>
                  <a:schemeClr val="dk2"/>
                </a:solidFill>
                <a:latin typeface="Dosis ExtraLight"/>
                <a:ea typeface="Dosis ExtraLight"/>
                <a:cs typeface="Dosis ExtraLight"/>
                <a:sym typeface="Dosis ExtraLight"/>
              </a:defRPr>
            </a:lvl9pPr>
          </a:lstStyle>
          <a:p>
            <a:r>
              <a:rPr lang="hu-HU" sz="3200" kern="0" dirty="0" err="1">
                <a:solidFill>
                  <a:schemeClr val="tx2">
                    <a:lumMod val="10000"/>
                  </a:schemeClr>
                </a:solidFill>
                <a:latin typeface="+mj-lt"/>
              </a:rPr>
              <a:t>B</a:t>
            </a:r>
            <a:r>
              <a:rPr lang="hu-HU" sz="3200" kern="0" dirty="0" err="1" smtClean="0">
                <a:solidFill>
                  <a:schemeClr val="tx2">
                    <a:lumMod val="10000"/>
                  </a:schemeClr>
                </a:solidFill>
                <a:latin typeface="+mj-lt"/>
              </a:rPr>
              <a:t>ridges</a:t>
            </a:r>
            <a:r>
              <a:rPr lang="hu-HU" sz="3200" kern="0" dirty="0" smtClean="0">
                <a:solidFill>
                  <a:schemeClr val="tx2">
                    <a:lumMod val="10000"/>
                  </a:schemeClr>
                </a:solidFill>
                <a:latin typeface="+mj-lt"/>
              </a:rPr>
              <a:t> and </a:t>
            </a:r>
            <a:r>
              <a:rPr lang="hu-HU" sz="3200" kern="0" dirty="0" err="1" smtClean="0">
                <a:solidFill>
                  <a:schemeClr val="tx2">
                    <a:lumMod val="10000"/>
                  </a:schemeClr>
                </a:solidFill>
                <a:latin typeface="+mj-lt"/>
              </a:rPr>
              <a:t>modules</a:t>
            </a:r>
            <a:r>
              <a:rPr lang="hu-HU" sz="3200" kern="0" dirty="0" smtClean="0">
                <a:solidFill>
                  <a:schemeClr val="tx2">
                    <a:lumMod val="10000"/>
                  </a:schemeClr>
                </a:solidFill>
                <a:latin typeface="+mj-lt"/>
              </a:rPr>
              <a:t>  </a:t>
            </a:r>
          </a:p>
        </p:txBody>
      </p:sp>
      <p:cxnSp>
        <p:nvCxnSpPr>
          <p:cNvPr id="9" name="Egyenes összekötő 8"/>
          <p:cNvCxnSpPr>
            <a:endCxn id="77" idx="3"/>
          </p:cNvCxnSpPr>
          <p:nvPr/>
        </p:nvCxnSpPr>
        <p:spPr>
          <a:xfrm flipH="1" flipV="1">
            <a:off x="1954478" y="342704"/>
            <a:ext cx="105303" cy="73240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Egyenes összekötő 16"/>
          <p:cNvCxnSpPr>
            <a:endCxn id="77" idx="3"/>
          </p:cNvCxnSpPr>
          <p:nvPr/>
        </p:nvCxnSpPr>
        <p:spPr>
          <a:xfrm flipH="1">
            <a:off x="1954478" y="155807"/>
            <a:ext cx="729942" cy="18689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p:cNvCxnSpPr>
            <a:endCxn id="77" idx="3"/>
          </p:cNvCxnSpPr>
          <p:nvPr/>
        </p:nvCxnSpPr>
        <p:spPr>
          <a:xfrm flipH="1" flipV="1">
            <a:off x="1954478" y="342704"/>
            <a:ext cx="391157" cy="98913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Egyenes összekötő 18"/>
          <p:cNvCxnSpPr>
            <a:endCxn id="77" idx="3"/>
          </p:cNvCxnSpPr>
          <p:nvPr/>
        </p:nvCxnSpPr>
        <p:spPr>
          <a:xfrm flipH="1" flipV="1">
            <a:off x="1954478" y="342704"/>
            <a:ext cx="826926" cy="3196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Egyenes összekötő 41"/>
          <p:cNvCxnSpPr/>
          <p:nvPr/>
        </p:nvCxnSpPr>
        <p:spPr>
          <a:xfrm flipH="1" flipV="1">
            <a:off x="9264262" y="144381"/>
            <a:ext cx="437091" cy="23065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flipH="1" flipV="1">
            <a:off x="9417609" y="729871"/>
            <a:ext cx="904482" cy="8283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flipH="1">
            <a:off x="8982334" y="414349"/>
            <a:ext cx="720739" cy="15009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a:stCxn id="79" idx="1"/>
          </p:cNvCxnSpPr>
          <p:nvPr/>
        </p:nvCxnSpPr>
        <p:spPr>
          <a:xfrm flipH="1">
            <a:off x="8726910" y="397240"/>
            <a:ext cx="970626" cy="111748"/>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Egyenes összekötő 46"/>
          <p:cNvCxnSpPr/>
          <p:nvPr/>
        </p:nvCxnSpPr>
        <p:spPr>
          <a:xfrm flipH="1">
            <a:off x="9481421" y="843206"/>
            <a:ext cx="840670" cy="23190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flipH="1">
            <a:off x="5427550" y="3230164"/>
            <a:ext cx="237279" cy="79782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Egyenes összekötő 59"/>
          <p:cNvCxnSpPr/>
          <p:nvPr/>
        </p:nvCxnSpPr>
        <p:spPr>
          <a:xfrm>
            <a:off x="5682633" y="3210608"/>
            <a:ext cx="355665" cy="605472"/>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Egyenes összekötő 60"/>
          <p:cNvCxnSpPr/>
          <p:nvPr/>
        </p:nvCxnSpPr>
        <p:spPr>
          <a:xfrm>
            <a:off x="5692257" y="3210608"/>
            <a:ext cx="21169" cy="297905"/>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Egyenes összekötő 61"/>
          <p:cNvCxnSpPr/>
          <p:nvPr/>
        </p:nvCxnSpPr>
        <p:spPr>
          <a:xfrm>
            <a:off x="5691397" y="3210608"/>
            <a:ext cx="79581" cy="24567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Egyenes összekötő 62"/>
          <p:cNvCxnSpPr/>
          <p:nvPr/>
        </p:nvCxnSpPr>
        <p:spPr>
          <a:xfrm>
            <a:off x="5309113" y="3369365"/>
            <a:ext cx="62902" cy="259712"/>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7" name="Szövegdoboz 76"/>
          <p:cNvSpPr txBox="1"/>
          <p:nvPr/>
        </p:nvSpPr>
        <p:spPr>
          <a:xfrm>
            <a:off x="235738" y="204204"/>
            <a:ext cx="1718740" cy="276999"/>
          </a:xfrm>
          <a:prstGeom prst="rect">
            <a:avLst/>
          </a:prstGeom>
          <a:noFill/>
        </p:spPr>
        <p:txBody>
          <a:bodyPr wrap="none" rtlCol="0">
            <a:spAutoFit/>
          </a:bodyPr>
          <a:lstStyle/>
          <a:p>
            <a:r>
              <a:rPr lang="hu-HU" sz="1200" dirty="0" err="1" smtClean="0"/>
              <a:t>Bridges</a:t>
            </a:r>
            <a:r>
              <a:rPr lang="hu-HU" sz="1200" dirty="0" smtClean="0"/>
              <a:t> </a:t>
            </a:r>
            <a:r>
              <a:rPr lang="hu-HU" sz="1200" dirty="0" err="1" smtClean="0"/>
              <a:t>are</a:t>
            </a:r>
            <a:r>
              <a:rPr lang="hu-HU" sz="1200" dirty="0" smtClean="0"/>
              <a:t> </a:t>
            </a:r>
            <a:r>
              <a:rPr lang="hu-HU" sz="1200" dirty="0" err="1" smtClean="0"/>
              <a:t>distributed</a:t>
            </a:r>
            <a:endParaRPr lang="en-US" sz="1200" dirty="0"/>
          </a:p>
        </p:txBody>
      </p:sp>
      <p:sp>
        <p:nvSpPr>
          <p:cNvPr id="79" name="Szövegdoboz 78"/>
          <p:cNvSpPr txBox="1"/>
          <p:nvPr/>
        </p:nvSpPr>
        <p:spPr>
          <a:xfrm>
            <a:off x="9697536" y="258740"/>
            <a:ext cx="1244251" cy="276999"/>
          </a:xfrm>
          <a:prstGeom prst="rect">
            <a:avLst/>
          </a:prstGeom>
          <a:noFill/>
        </p:spPr>
        <p:txBody>
          <a:bodyPr wrap="none" rtlCol="0">
            <a:spAutoFit/>
          </a:bodyPr>
          <a:lstStyle/>
          <a:p>
            <a:r>
              <a:rPr lang="hu-HU" sz="1200" b="1" dirty="0" smtClean="0"/>
              <a:t>Hsp90 </a:t>
            </a:r>
            <a:r>
              <a:rPr lang="hu-HU" sz="1200" b="1" dirty="0" err="1" smtClean="0"/>
              <a:t>bridges</a:t>
            </a:r>
            <a:endParaRPr lang="en-US" sz="1200" b="1" dirty="0"/>
          </a:p>
        </p:txBody>
      </p:sp>
      <p:sp>
        <p:nvSpPr>
          <p:cNvPr id="80" name="Szövegdoboz 79"/>
          <p:cNvSpPr txBox="1"/>
          <p:nvPr/>
        </p:nvSpPr>
        <p:spPr>
          <a:xfrm>
            <a:off x="10286279" y="651314"/>
            <a:ext cx="1764329" cy="276999"/>
          </a:xfrm>
          <a:prstGeom prst="rect">
            <a:avLst/>
          </a:prstGeom>
          <a:noFill/>
        </p:spPr>
        <p:txBody>
          <a:bodyPr wrap="none" rtlCol="0">
            <a:spAutoFit/>
          </a:bodyPr>
          <a:lstStyle/>
          <a:p>
            <a:r>
              <a:rPr lang="hu-HU" sz="1200" dirty="0" err="1" smtClean="0"/>
              <a:t>Other</a:t>
            </a:r>
            <a:r>
              <a:rPr lang="hu-HU" sz="1200" dirty="0" smtClean="0"/>
              <a:t> </a:t>
            </a:r>
            <a:r>
              <a:rPr lang="hu-HU" sz="1200" dirty="0" err="1" smtClean="0"/>
              <a:t>modules</a:t>
            </a:r>
            <a:r>
              <a:rPr lang="hu-HU" sz="1200" dirty="0" smtClean="0"/>
              <a:t>’ </a:t>
            </a:r>
            <a:r>
              <a:rPr lang="hu-HU" sz="1200" dirty="0" err="1" smtClean="0"/>
              <a:t>bridges</a:t>
            </a:r>
            <a:endParaRPr lang="en-US" sz="1200" dirty="0"/>
          </a:p>
        </p:txBody>
      </p:sp>
      <p:sp>
        <p:nvSpPr>
          <p:cNvPr id="81" name="Szövegdoboz 80"/>
          <p:cNvSpPr txBox="1"/>
          <p:nvPr/>
        </p:nvSpPr>
        <p:spPr>
          <a:xfrm>
            <a:off x="5347158" y="2982382"/>
            <a:ext cx="1244251" cy="276999"/>
          </a:xfrm>
          <a:prstGeom prst="rect">
            <a:avLst/>
          </a:prstGeom>
          <a:noFill/>
        </p:spPr>
        <p:txBody>
          <a:bodyPr wrap="none" rtlCol="0">
            <a:spAutoFit/>
          </a:bodyPr>
          <a:lstStyle/>
          <a:p>
            <a:r>
              <a:rPr lang="hu-HU" sz="1200" b="1" dirty="0" smtClean="0"/>
              <a:t>Hsp90 </a:t>
            </a:r>
            <a:r>
              <a:rPr lang="hu-HU" sz="1200" b="1" dirty="0" err="1" smtClean="0"/>
              <a:t>bridges</a:t>
            </a:r>
            <a:endParaRPr lang="en-US" sz="1200" b="1" dirty="0"/>
          </a:p>
        </p:txBody>
      </p:sp>
      <p:sp>
        <p:nvSpPr>
          <p:cNvPr id="82" name="Szövegdoboz 81"/>
          <p:cNvSpPr txBox="1"/>
          <p:nvPr/>
        </p:nvSpPr>
        <p:spPr>
          <a:xfrm>
            <a:off x="4794630" y="3172468"/>
            <a:ext cx="620683" cy="276999"/>
          </a:xfrm>
          <a:prstGeom prst="rect">
            <a:avLst/>
          </a:prstGeom>
          <a:noFill/>
        </p:spPr>
        <p:txBody>
          <a:bodyPr wrap="none" rtlCol="0">
            <a:spAutoFit/>
          </a:bodyPr>
          <a:lstStyle/>
          <a:p>
            <a:r>
              <a:rPr lang="hu-HU" sz="1200" b="1" dirty="0" smtClean="0"/>
              <a:t>ISG15</a:t>
            </a:r>
            <a:endParaRPr lang="en-US" sz="1200" b="1" dirty="0"/>
          </a:p>
        </p:txBody>
      </p:sp>
      <p:cxnSp>
        <p:nvCxnSpPr>
          <p:cNvPr id="86" name="Egyenes összekötő 85"/>
          <p:cNvCxnSpPr>
            <a:stCxn id="77" idx="3"/>
          </p:cNvCxnSpPr>
          <p:nvPr/>
        </p:nvCxnSpPr>
        <p:spPr>
          <a:xfrm>
            <a:off x="1954478" y="342704"/>
            <a:ext cx="317117" cy="22699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Egyenes összekötő 114"/>
          <p:cNvCxnSpPr>
            <a:endCxn id="77" idx="3"/>
          </p:cNvCxnSpPr>
          <p:nvPr/>
        </p:nvCxnSpPr>
        <p:spPr>
          <a:xfrm flipH="1" flipV="1">
            <a:off x="1954478" y="342704"/>
            <a:ext cx="1229397" cy="380428"/>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7" name="Egyenes összekötő 126"/>
          <p:cNvCxnSpPr/>
          <p:nvPr/>
        </p:nvCxnSpPr>
        <p:spPr>
          <a:xfrm flipH="1" flipV="1">
            <a:off x="1984307" y="375038"/>
            <a:ext cx="467478" cy="61767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Egyenes összekötő nyíllal 39"/>
          <p:cNvCxnSpPr/>
          <p:nvPr/>
        </p:nvCxnSpPr>
        <p:spPr>
          <a:xfrm flipV="1">
            <a:off x="7701635" y="3333444"/>
            <a:ext cx="0" cy="2017164"/>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Szövegdoboz 22"/>
          <p:cNvSpPr txBox="1"/>
          <p:nvPr/>
        </p:nvSpPr>
        <p:spPr>
          <a:xfrm rot="5400000" flipH="1">
            <a:off x="6721459" y="4418573"/>
            <a:ext cx="2474298" cy="369332"/>
          </a:xfrm>
          <a:prstGeom prst="rect">
            <a:avLst/>
          </a:prstGeom>
          <a:noFill/>
        </p:spPr>
        <p:txBody>
          <a:bodyPr wrap="square" rtlCol="0">
            <a:spAutoFit/>
          </a:bodyPr>
          <a:lstStyle/>
          <a:p>
            <a:r>
              <a:rPr lang="hu-HU" dirty="0" err="1" smtClean="0"/>
              <a:t>bridgeness</a:t>
            </a:r>
            <a:endParaRPr lang="en-US" dirty="0"/>
          </a:p>
        </p:txBody>
      </p:sp>
      <p:sp>
        <p:nvSpPr>
          <p:cNvPr id="24" name="Szövegdoboz 23"/>
          <p:cNvSpPr txBox="1"/>
          <p:nvPr/>
        </p:nvSpPr>
        <p:spPr>
          <a:xfrm>
            <a:off x="-50538" y="444642"/>
            <a:ext cx="3234413" cy="276999"/>
          </a:xfrm>
          <a:prstGeom prst="rect">
            <a:avLst/>
          </a:prstGeom>
          <a:noFill/>
        </p:spPr>
        <p:txBody>
          <a:bodyPr wrap="square" rtlCol="0">
            <a:spAutoFit/>
          </a:bodyPr>
          <a:lstStyle/>
          <a:p>
            <a:r>
              <a:rPr lang="hu-HU" sz="1200" dirty="0" err="1" smtClean="0"/>
              <a:t>evenly</a:t>
            </a:r>
            <a:r>
              <a:rPr lang="hu-HU" sz="1200" dirty="0" smtClean="0"/>
              <a:t> </a:t>
            </a:r>
            <a:r>
              <a:rPr lang="hu-HU" sz="1200" dirty="0" err="1"/>
              <a:t>b</a:t>
            </a:r>
            <a:r>
              <a:rPr lang="hu-HU" sz="1200" dirty="0" err="1" smtClean="0"/>
              <a:t>etween</a:t>
            </a:r>
            <a:r>
              <a:rPr lang="hu-HU" sz="1200" dirty="0" smtClean="0"/>
              <a:t> </a:t>
            </a:r>
            <a:r>
              <a:rPr lang="hu-HU" sz="1200" dirty="0" err="1" smtClean="0"/>
              <a:t>the</a:t>
            </a:r>
            <a:r>
              <a:rPr lang="hu-HU" sz="1200" dirty="0" smtClean="0"/>
              <a:t> </a:t>
            </a:r>
            <a:r>
              <a:rPr lang="hu-HU" sz="1200" dirty="0" err="1" smtClean="0"/>
              <a:t>modules</a:t>
            </a:r>
            <a:endParaRPr lang="en-US" sz="1200" dirty="0"/>
          </a:p>
        </p:txBody>
      </p:sp>
    </p:spTree>
    <p:extLst>
      <p:ext uri="{BB962C8B-B14F-4D97-AF65-F5344CB8AC3E}">
        <p14:creationId xmlns:p14="http://schemas.microsoft.com/office/powerpoint/2010/main" val="296031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788894" y="0"/>
            <a:ext cx="5585012" cy="1143200"/>
          </a:xfrm>
        </p:spPr>
        <p:txBody>
          <a:bodyPr/>
          <a:lstStyle/>
          <a:p>
            <a:r>
              <a:rPr lang="hu-HU" dirty="0" err="1" smtClean="0"/>
              <a:t>Thank</a:t>
            </a:r>
            <a:r>
              <a:rPr lang="hu-HU" dirty="0" smtClean="0"/>
              <a:t> </a:t>
            </a:r>
            <a:r>
              <a:rPr lang="hu-HU" dirty="0" err="1" smtClean="0"/>
              <a:t>you</a:t>
            </a:r>
            <a:r>
              <a:rPr lang="hu-HU" dirty="0" smtClean="0"/>
              <a:t> </a:t>
            </a:r>
            <a:r>
              <a:rPr lang="hu-HU" dirty="0" err="1" smtClean="0"/>
              <a:t>for</a:t>
            </a:r>
            <a:r>
              <a:rPr lang="hu-HU" dirty="0" smtClean="0"/>
              <a:t> </a:t>
            </a:r>
            <a:r>
              <a:rPr lang="hu-HU" dirty="0" err="1" smtClean="0"/>
              <a:t>listening</a:t>
            </a:r>
            <a:r>
              <a:rPr lang="hu-HU" dirty="0" smtClean="0"/>
              <a:t>!</a:t>
            </a:r>
            <a:endParaRPr lang="en-US" dirty="0"/>
          </a:p>
        </p:txBody>
      </p:sp>
      <p:sp>
        <p:nvSpPr>
          <p:cNvPr id="5" name="Téglalap 4"/>
          <p:cNvSpPr/>
          <p:nvPr/>
        </p:nvSpPr>
        <p:spPr>
          <a:xfrm>
            <a:off x="137746" y="6154505"/>
            <a:ext cx="5886536" cy="553998"/>
          </a:xfrm>
          <a:prstGeom prst="rect">
            <a:avLst/>
          </a:prstGeom>
        </p:spPr>
        <p:txBody>
          <a:bodyPr wrap="square">
            <a:spAutoFit/>
          </a:bodyPr>
          <a:lstStyle/>
          <a:p>
            <a:r>
              <a:rPr lang="en-US" sz="1000" dirty="0" err="1" smtClean="0"/>
              <a:t>Schulc</a:t>
            </a:r>
            <a:r>
              <a:rPr lang="en-US" sz="1000" dirty="0" smtClean="0"/>
              <a:t>, K., Nagy, Z. T., Kamp, S., </a:t>
            </a:r>
            <a:r>
              <a:rPr lang="en-US" sz="1000" dirty="0" err="1" smtClean="0"/>
              <a:t>Molnár</a:t>
            </a:r>
            <a:r>
              <a:rPr lang="en-US" sz="1000" dirty="0" smtClean="0"/>
              <a:t>, J., </a:t>
            </a:r>
            <a:r>
              <a:rPr lang="en-US" sz="1000" dirty="0" err="1" smtClean="0"/>
              <a:t>Veres</a:t>
            </a:r>
            <a:r>
              <a:rPr lang="en-US" sz="1000" dirty="0" smtClean="0"/>
              <a:t>, D. V., </a:t>
            </a:r>
            <a:r>
              <a:rPr lang="en-US" sz="1000" dirty="0" err="1" smtClean="0"/>
              <a:t>Csermely</a:t>
            </a:r>
            <a:r>
              <a:rPr lang="en-US" sz="1000" dirty="0" smtClean="0"/>
              <a:t>, P., &amp; </a:t>
            </a:r>
            <a:r>
              <a:rPr lang="en-US" sz="1000" b="1" dirty="0" err="1" smtClean="0"/>
              <a:t>Kovács</a:t>
            </a:r>
            <a:r>
              <a:rPr lang="en-US" sz="1000" b="1" dirty="0" smtClean="0"/>
              <a:t>, B. M.</a:t>
            </a:r>
            <a:r>
              <a:rPr lang="en-US" sz="1000" dirty="0" smtClean="0"/>
              <a:t> (2021). Modular Reorganization of Signaling Networks during the Development of Colon Adenoma and Carcinoma. </a:t>
            </a:r>
            <a:r>
              <a:rPr lang="en-US" sz="1000" i="1" dirty="0" smtClean="0"/>
              <a:t>The Journal of Physical Chemistry B</a:t>
            </a:r>
            <a:r>
              <a:rPr lang="en-US" sz="1000" dirty="0" smtClean="0"/>
              <a:t>, </a:t>
            </a:r>
            <a:r>
              <a:rPr lang="en-US" sz="1000" i="1" dirty="0" smtClean="0"/>
              <a:t>125</a:t>
            </a:r>
            <a:r>
              <a:rPr lang="en-US" sz="1000" dirty="0" smtClean="0"/>
              <a:t>(7), 1716-1726.</a:t>
            </a:r>
            <a:endParaRPr lang="en-US" sz="1000" dirty="0"/>
          </a:p>
        </p:txBody>
      </p:sp>
      <p:sp>
        <p:nvSpPr>
          <p:cNvPr id="6" name="Szövegdoboz 5"/>
          <p:cNvSpPr txBox="1"/>
          <p:nvPr/>
        </p:nvSpPr>
        <p:spPr>
          <a:xfrm>
            <a:off x="1940837" y="5341154"/>
            <a:ext cx="2762295" cy="338554"/>
          </a:xfrm>
          <a:prstGeom prst="rect">
            <a:avLst/>
          </a:prstGeom>
          <a:noFill/>
        </p:spPr>
        <p:txBody>
          <a:bodyPr wrap="none" rtlCol="0">
            <a:spAutoFit/>
          </a:bodyPr>
          <a:lstStyle/>
          <a:p>
            <a:r>
              <a:rPr lang="hu-HU" sz="1600" u="sng" dirty="0">
                <a:solidFill>
                  <a:schemeClr val="tx1">
                    <a:lumMod val="75000"/>
                    <a:lumOff val="25000"/>
                  </a:schemeClr>
                </a:solidFill>
              </a:rPr>
              <a:t>kovacsborbala5@gmail.com</a:t>
            </a:r>
            <a:endParaRPr lang="en-US" sz="1600" u="sng" dirty="0">
              <a:solidFill>
                <a:schemeClr val="tx1">
                  <a:lumMod val="75000"/>
                  <a:lumOff val="25000"/>
                </a:schemeClr>
              </a:solidFill>
            </a:endParaRPr>
          </a:p>
        </p:txBody>
      </p:sp>
      <p:pic>
        <p:nvPicPr>
          <p:cNvPr id="7" name="Kép 6">
            <a:extLst>
              <a:ext uri="{FF2B5EF4-FFF2-40B4-BE49-F238E27FC236}">
                <a16:creationId xmlns:a16="http://schemas.microsoft.com/office/drawing/2014/main" id="{F8E1AADA-CFEE-4207-9354-EF980BDE96D8}"/>
              </a:ext>
            </a:extLst>
          </p:cNvPr>
          <p:cNvPicPr>
            <a:picLocks noChangeAspect="1"/>
          </p:cNvPicPr>
          <p:nvPr/>
        </p:nvPicPr>
        <p:blipFill>
          <a:blip r:embed="rId2"/>
          <a:stretch>
            <a:fillRect/>
          </a:stretch>
        </p:blipFill>
        <p:spPr>
          <a:xfrm>
            <a:off x="9329690" y="565864"/>
            <a:ext cx="2726068" cy="518584"/>
          </a:xfrm>
          <a:prstGeom prst="rect">
            <a:avLst/>
          </a:prstGeom>
        </p:spPr>
      </p:pic>
      <p:pic>
        <p:nvPicPr>
          <p:cNvPr id="8" name="Kép 7"/>
          <p:cNvPicPr>
            <a:picLocks noChangeAspect="1"/>
          </p:cNvPicPr>
          <p:nvPr/>
        </p:nvPicPr>
        <p:blipFill>
          <a:blip r:embed="rId3"/>
          <a:stretch>
            <a:fillRect/>
          </a:stretch>
        </p:blipFill>
        <p:spPr>
          <a:xfrm>
            <a:off x="7635141" y="4342271"/>
            <a:ext cx="4375412" cy="787085"/>
          </a:xfrm>
          <a:prstGeom prst="rect">
            <a:avLst/>
          </a:prstGeom>
        </p:spPr>
      </p:pic>
      <p:pic>
        <p:nvPicPr>
          <p:cNvPr id="9" name="Kép 8"/>
          <p:cNvPicPr>
            <a:picLocks noChangeAspect="1"/>
          </p:cNvPicPr>
          <p:nvPr/>
        </p:nvPicPr>
        <p:blipFill>
          <a:blip r:embed="rId4"/>
          <a:stretch>
            <a:fillRect/>
          </a:stretch>
        </p:blipFill>
        <p:spPr>
          <a:xfrm>
            <a:off x="8701095" y="5282082"/>
            <a:ext cx="3354663" cy="636230"/>
          </a:xfrm>
          <a:prstGeom prst="rect">
            <a:avLst/>
          </a:prstGeom>
        </p:spPr>
      </p:pic>
      <p:pic>
        <p:nvPicPr>
          <p:cNvPr id="10" name="Kép 9"/>
          <p:cNvPicPr>
            <a:picLocks noChangeAspect="1"/>
          </p:cNvPicPr>
          <p:nvPr/>
        </p:nvPicPr>
        <p:blipFill rotWithShape="1">
          <a:blip r:embed="rId5"/>
          <a:srcRect b="15198"/>
          <a:stretch/>
        </p:blipFill>
        <p:spPr>
          <a:xfrm>
            <a:off x="9912426" y="6096825"/>
            <a:ext cx="2081541" cy="524438"/>
          </a:xfrm>
          <a:prstGeom prst="rect">
            <a:avLst/>
          </a:prstGeom>
        </p:spPr>
      </p:pic>
      <p:pic>
        <p:nvPicPr>
          <p:cNvPr id="11" name="Kép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0011" y="3203810"/>
            <a:ext cx="2340636" cy="1227716"/>
          </a:xfrm>
          <a:prstGeom prst="rect">
            <a:avLst/>
          </a:prstGeom>
        </p:spPr>
      </p:pic>
      <p:pic>
        <p:nvPicPr>
          <p:cNvPr id="13" name="Kép 12"/>
          <p:cNvPicPr>
            <a:picLocks noChangeAspect="1"/>
          </p:cNvPicPr>
          <p:nvPr/>
        </p:nvPicPr>
        <p:blipFill rotWithShape="1">
          <a:blip r:embed="rId7"/>
          <a:srcRect r="8538"/>
          <a:stretch/>
        </p:blipFill>
        <p:spPr>
          <a:xfrm>
            <a:off x="1093546" y="1202708"/>
            <a:ext cx="4456878" cy="4002204"/>
          </a:xfrm>
          <a:prstGeom prst="rect">
            <a:avLst/>
          </a:prstGeom>
        </p:spPr>
      </p:pic>
    </p:spTree>
    <p:extLst>
      <p:ext uri="{BB962C8B-B14F-4D97-AF65-F5344CB8AC3E}">
        <p14:creationId xmlns:p14="http://schemas.microsoft.com/office/powerpoint/2010/main" val="1844257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Csoportba foglalás 5"/>
          <p:cNvGrpSpPr/>
          <p:nvPr/>
        </p:nvGrpSpPr>
        <p:grpSpPr>
          <a:xfrm>
            <a:off x="0" y="202223"/>
            <a:ext cx="12109710" cy="6553200"/>
            <a:chOff x="0" y="0"/>
            <a:chExt cx="12109710" cy="6553200"/>
          </a:xfrm>
        </p:grpSpPr>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l="2668"/>
            <a:stretch/>
          </p:blipFill>
          <p:spPr>
            <a:xfrm>
              <a:off x="0" y="0"/>
              <a:ext cx="12109710" cy="6553200"/>
            </a:xfrm>
            <a:prstGeom prst="rect">
              <a:avLst/>
            </a:prstGeom>
          </p:spPr>
        </p:pic>
        <p:sp>
          <p:nvSpPr>
            <p:cNvPr id="4" name="Ellipszis 3"/>
            <p:cNvSpPr/>
            <p:nvPr/>
          </p:nvSpPr>
          <p:spPr>
            <a:xfrm>
              <a:off x="10656277" y="2989386"/>
              <a:ext cx="1453433" cy="18903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zis 4"/>
            <p:cNvSpPr/>
            <p:nvPr/>
          </p:nvSpPr>
          <p:spPr>
            <a:xfrm rot="5400000">
              <a:off x="2914125" y="5236439"/>
              <a:ext cx="473065" cy="14653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zövegdoboz 7"/>
          <p:cNvSpPr txBox="1"/>
          <p:nvPr/>
        </p:nvSpPr>
        <p:spPr>
          <a:xfrm flipH="1">
            <a:off x="4047207" y="71718"/>
            <a:ext cx="6888647" cy="461665"/>
          </a:xfrm>
          <a:prstGeom prst="rect">
            <a:avLst/>
          </a:prstGeom>
          <a:noFill/>
        </p:spPr>
        <p:txBody>
          <a:bodyPr wrap="square" rtlCol="0">
            <a:spAutoFit/>
          </a:bodyPr>
          <a:lstStyle/>
          <a:p>
            <a:r>
              <a:rPr lang="hu-HU" sz="2400" dirty="0" err="1" smtClean="0"/>
              <a:t>Medicine</a:t>
            </a:r>
            <a:r>
              <a:rPr lang="hu-HU" sz="2400" dirty="0" smtClean="0"/>
              <a:t> and </a:t>
            </a:r>
            <a:r>
              <a:rPr lang="hu-HU" sz="2400" dirty="0" err="1" smtClean="0"/>
              <a:t>networks</a:t>
            </a:r>
            <a:r>
              <a:rPr lang="hu-HU" sz="2400" dirty="0" smtClean="0"/>
              <a:t> – </a:t>
            </a:r>
            <a:r>
              <a:rPr lang="hu-HU" sz="2400" dirty="0" err="1" smtClean="0"/>
              <a:t>tools</a:t>
            </a:r>
            <a:r>
              <a:rPr lang="hu-HU" sz="2400" dirty="0" smtClean="0"/>
              <a:t> in </a:t>
            </a:r>
            <a:r>
              <a:rPr lang="hu-HU" sz="2400" dirty="0" err="1" smtClean="0"/>
              <a:t>cancer</a:t>
            </a:r>
            <a:r>
              <a:rPr lang="hu-HU" sz="2400" dirty="0" smtClean="0"/>
              <a:t> </a:t>
            </a:r>
            <a:r>
              <a:rPr lang="hu-HU" sz="2400" dirty="0" err="1" smtClean="0"/>
              <a:t>research</a:t>
            </a:r>
            <a:endParaRPr lang="en-US" sz="2400" dirty="0"/>
          </a:p>
        </p:txBody>
      </p:sp>
    </p:spTree>
    <p:extLst>
      <p:ext uri="{BB962C8B-B14F-4D97-AF65-F5344CB8AC3E}">
        <p14:creationId xmlns:p14="http://schemas.microsoft.com/office/powerpoint/2010/main" val="1531406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Central Dogma of Molecular Biology: DNA makes RNA makes proteins">
            <a:extLst>
              <a:ext uri="{FF2B5EF4-FFF2-40B4-BE49-F238E27FC236}">
                <a16:creationId xmlns:a16="http://schemas.microsoft.com/office/drawing/2014/main" id="{4709000D-1BB9-4300-9A28-B17B4739E9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583" y="1316675"/>
            <a:ext cx="10778146" cy="1939638"/>
          </a:xfrm>
          <a:prstGeom prst="rect">
            <a:avLst/>
          </a:prstGeom>
          <a:noFill/>
          <a:extLst>
            <a:ext uri="{909E8E84-426E-40DD-AFC4-6F175D3DCCD1}">
              <a14:hiddenFill xmlns:a14="http://schemas.microsoft.com/office/drawing/2010/main">
                <a:solidFill>
                  <a:srgbClr val="FFFFFF"/>
                </a:solidFill>
              </a14:hiddenFill>
            </a:ext>
          </a:extLst>
        </p:spPr>
      </p:pic>
      <p:sp>
        <p:nvSpPr>
          <p:cNvPr id="26" name="Villám 25">
            <a:extLst>
              <a:ext uri="{FF2B5EF4-FFF2-40B4-BE49-F238E27FC236}">
                <a16:creationId xmlns:a16="http://schemas.microsoft.com/office/drawing/2014/main" id="{5653CA52-E676-43D8-8A77-B44DD84627CA}"/>
              </a:ext>
            </a:extLst>
          </p:cNvPr>
          <p:cNvSpPr/>
          <p:nvPr/>
        </p:nvSpPr>
        <p:spPr>
          <a:xfrm rot="20693932" flipH="1">
            <a:off x="7934783" y="2327967"/>
            <a:ext cx="388749" cy="530887"/>
          </a:xfrm>
          <a:prstGeom prst="lightningBol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Szövegdoboz 26">
            <a:extLst>
              <a:ext uri="{FF2B5EF4-FFF2-40B4-BE49-F238E27FC236}">
                <a16:creationId xmlns:a16="http://schemas.microsoft.com/office/drawing/2014/main" id="{E9AC36BC-6F21-402B-87C3-681EE00950F1}"/>
              </a:ext>
            </a:extLst>
          </p:cNvPr>
          <p:cNvSpPr txBox="1"/>
          <p:nvPr/>
        </p:nvSpPr>
        <p:spPr>
          <a:xfrm>
            <a:off x="8225315" y="2584388"/>
            <a:ext cx="1076358" cy="369332"/>
          </a:xfrm>
          <a:prstGeom prst="rect">
            <a:avLst/>
          </a:prstGeom>
          <a:noFill/>
        </p:spPr>
        <p:txBody>
          <a:bodyPr wrap="square" rtlCol="0">
            <a:spAutoFit/>
          </a:bodyPr>
          <a:lstStyle/>
          <a:p>
            <a:r>
              <a:rPr lang="hu-HU" b="1" dirty="0" err="1">
                <a:solidFill>
                  <a:srgbClr val="C00000"/>
                </a:solidFill>
                <a:effectLst>
                  <a:outerShdw blurRad="38100" dist="38100" dir="2700000" algn="tl">
                    <a:srgbClr val="000000">
                      <a:alpha val="43137"/>
                    </a:srgbClr>
                  </a:outerShdw>
                </a:effectLst>
              </a:rPr>
              <a:t>miRNAs</a:t>
            </a:r>
            <a:endParaRPr lang="hu-HU" b="1" dirty="0">
              <a:solidFill>
                <a:srgbClr val="C00000"/>
              </a:solidFill>
              <a:effectLst>
                <a:outerShdw blurRad="38100" dist="38100" dir="2700000" algn="tl">
                  <a:srgbClr val="000000">
                    <a:alpha val="43137"/>
                  </a:srgbClr>
                </a:outerShdw>
              </a:effectLst>
            </a:endParaRPr>
          </a:p>
        </p:txBody>
      </p:sp>
      <p:sp>
        <p:nvSpPr>
          <p:cNvPr id="28" name="Ellipszis 27">
            <a:extLst>
              <a:ext uri="{FF2B5EF4-FFF2-40B4-BE49-F238E27FC236}">
                <a16:creationId xmlns:a16="http://schemas.microsoft.com/office/drawing/2014/main" id="{E4C01856-199D-4B73-A642-9930F4AEC85C}"/>
              </a:ext>
            </a:extLst>
          </p:cNvPr>
          <p:cNvSpPr/>
          <p:nvPr/>
        </p:nvSpPr>
        <p:spPr>
          <a:xfrm>
            <a:off x="8273561" y="2505839"/>
            <a:ext cx="934439" cy="5146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aphicFrame>
        <p:nvGraphicFramePr>
          <p:cNvPr id="30" name="Diagram 29">
            <a:extLst>
              <a:ext uri="{FF2B5EF4-FFF2-40B4-BE49-F238E27FC236}">
                <a16:creationId xmlns:a16="http://schemas.microsoft.com/office/drawing/2014/main" id="{41B775D8-B0FD-4BED-8B99-CFF49EDDC088}"/>
              </a:ext>
            </a:extLst>
          </p:cNvPr>
          <p:cNvGraphicFramePr/>
          <p:nvPr>
            <p:extLst/>
          </p:nvPr>
        </p:nvGraphicFramePr>
        <p:xfrm>
          <a:off x="658196" y="3299390"/>
          <a:ext cx="10875607" cy="29987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églalap 1">
            <a:extLst>
              <a:ext uri="{FF2B5EF4-FFF2-40B4-BE49-F238E27FC236}">
                <a16:creationId xmlns:a16="http://schemas.microsoft.com/office/drawing/2014/main" id="{83E1FBA3-768E-4422-BAD7-31638B232A88}"/>
              </a:ext>
            </a:extLst>
          </p:cNvPr>
          <p:cNvSpPr/>
          <p:nvPr/>
        </p:nvSpPr>
        <p:spPr>
          <a:xfrm>
            <a:off x="2339251" y="203519"/>
            <a:ext cx="7026422" cy="769441"/>
          </a:xfrm>
          <a:prstGeom prst="rect">
            <a:avLst/>
          </a:prstGeom>
        </p:spPr>
        <p:txBody>
          <a:bodyPr wrap="square">
            <a:spAutoFit/>
          </a:bodyPr>
          <a:lstStyle/>
          <a:p>
            <a:r>
              <a:rPr lang="hu-HU" sz="4400" dirty="0" err="1" smtClean="0">
                <a:effectLst>
                  <a:outerShdw blurRad="38100" dist="38100" dir="2700000" algn="tl">
                    <a:srgbClr val="000000">
                      <a:alpha val="43137"/>
                    </a:srgbClr>
                  </a:outerShdw>
                </a:effectLst>
                <a:latin typeface="+mj-lt"/>
              </a:rPr>
              <a:t>Biological</a:t>
            </a:r>
            <a:r>
              <a:rPr lang="hu-HU" sz="4400" dirty="0" smtClean="0">
                <a:effectLst>
                  <a:outerShdw blurRad="38100" dist="38100" dir="2700000" algn="tl">
                    <a:srgbClr val="000000">
                      <a:alpha val="43137"/>
                    </a:srgbClr>
                  </a:outerShdw>
                </a:effectLst>
                <a:latin typeface="+mj-lt"/>
              </a:rPr>
              <a:t> </a:t>
            </a:r>
            <a:r>
              <a:rPr lang="hu-HU" sz="4400" dirty="0" err="1" smtClean="0">
                <a:effectLst>
                  <a:outerShdw blurRad="38100" dist="38100" dir="2700000" algn="tl">
                    <a:srgbClr val="000000">
                      <a:alpha val="43137"/>
                    </a:srgbClr>
                  </a:outerShdw>
                </a:effectLst>
                <a:latin typeface="+mj-lt"/>
              </a:rPr>
              <a:t>data</a:t>
            </a:r>
            <a:r>
              <a:rPr lang="hu-HU" sz="4400" dirty="0" smtClean="0">
                <a:effectLst>
                  <a:outerShdw blurRad="38100" dist="38100" dir="2700000" algn="tl">
                    <a:srgbClr val="000000">
                      <a:alpha val="43137"/>
                    </a:srgbClr>
                  </a:outerShdw>
                </a:effectLst>
                <a:latin typeface="+mj-lt"/>
              </a:rPr>
              <a:t> - </a:t>
            </a:r>
            <a:r>
              <a:rPr lang="hu-HU" sz="4400" dirty="0" err="1" smtClean="0">
                <a:effectLst>
                  <a:outerShdw blurRad="38100" dist="38100" dir="2700000" algn="tl">
                    <a:srgbClr val="000000">
                      <a:alpha val="43137"/>
                    </a:srgbClr>
                  </a:outerShdw>
                </a:effectLst>
                <a:latin typeface="+mj-lt"/>
              </a:rPr>
              <a:t>layers</a:t>
            </a:r>
            <a:endParaRPr lang="hu-HU" sz="4400" dirty="0">
              <a:latin typeface="+mj-lt"/>
            </a:endParaRPr>
          </a:p>
        </p:txBody>
      </p:sp>
    </p:spTree>
    <p:extLst>
      <p:ext uri="{BB962C8B-B14F-4D97-AF65-F5344CB8AC3E}">
        <p14:creationId xmlns:p14="http://schemas.microsoft.com/office/powerpoint/2010/main" val="872922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artalom helye 3">
            <a:extLst>
              <a:ext uri="{FF2B5EF4-FFF2-40B4-BE49-F238E27FC236}">
                <a16:creationId xmlns:a16="http://schemas.microsoft.com/office/drawing/2014/main" id="{EBF29F12-632E-4703-AC9E-9DE3D6849E4B}"/>
              </a:ext>
            </a:extLst>
          </p:cNvPr>
          <p:cNvPicPr>
            <a:picLocks noGrp="1" noChangeAspect="1"/>
          </p:cNvPicPr>
          <p:nvPr>
            <p:ph idx="1"/>
          </p:nvPr>
        </p:nvPicPr>
        <p:blipFill>
          <a:blip r:embed="rId3"/>
          <a:stretch>
            <a:fillRect/>
          </a:stretch>
        </p:blipFill>
        <p:spPr>
          <a:xfrm>
            <a:off x="1098550" y="85404"/>
            <a:ext cx="9762324" cy="6687192"/>
          </a:xfrm>
          <a:prstGeom prst="rect">
            <a:avLst/>
          </a:prstGeom>
        </p:spPr>
      </p:pic>
      <p:sp>
        <p:nvSpPr>
          <p:cNvPr id="2" name="Szövegdoboz 1">
            <a:extLst>
              <a:ext uri="{FF2B5EF4-FFF2-40B4-BE49-F238E27FC236}">
                <a16:creationId xmlns:a16="http://schemas.microsoft.com/office/drawing/2014/main" id="{103D790D-6EF6-48DF-89B3-3891C030CF72}"/>
              </a:ext>
            </a:extLst>
          </p:cNvPr>
          <p:cNvSpPr txBox="1"/>
          <p:nvPr/>
        </p:nvSpPr>
        <p:spPr>
          <a:xfrm>
            <a:off x="7539893" y="5787711"/>
            <a:ext cx="4578416" cy="584775"/>
          </a:xfrm>
          <a:prstGeom prst="rect">
            <a:avLst/>
          </a:prstGeom>
          <a:noFill/>
        </p:spPr>
        <p:txBody>
          <a:bodyPr wrap="square" rtlCol="0">
            <a:spAutoFit/>
          </a:bodyPr>
          <a:lstStyle/>
          <a:p>
            <a:r>
              <a:rPr lang="hu-HU" sz="1600" i="1" dirty="0"/>
              <a:t>„</a:t>
            </a:r>
            <a:r>
              <a:rPr lang="en-US" sz="1600" i="1" dirty="0"/>
              <a:t>Currently, </a:t>
            </a:r>
            <a:r>
              <a:rPr lang="en-US" sz="1600" b="1" i="1" dirty="0"/>
              <a:t>there is no consensus</a:t>
            </a:r>
            <a:r>
              <a:rPr lang="en-US" sz="1600" i="1" dirty="0"/>
              <a:t> for adopting a single workflow for data integration.</a:t>
            </a:r>
            <a:r>
              <a:rPr lang="hu-HU" sz="1600" i="1" dirty="0"/>
              <a:t>”</a:t>
            </a:r>
            <a:r>
              <a:rPr lang="hu-HU" sz="1600" i="1" baseline="30000" dirty="0"/>
              <a:t>2</a:t>
            </a:r>
            <a:endParaRPr lang="hu-HU" sz="1600" i="1" dirty="0"/>
          </a:p>
        </p:txBody>
      </p:sp>
      <p:sp>
        <p:nvSpPr>
          <p:cNvPr id="3" name="Szövegdoboz 2">
            <a:extLst>
              <a:ext uri="{FF2B5EF4-FFF2-40B4-BE49-F238E27FC236}">
                <a16:creationId xmlns:a16="http://schemas.microsoft.com/office/drawing/2014/main" id="{CCAEC981-86D8-45E3-BF7C-1FC227D9F4FD}"/>
              </a:ext>
            </a:extLst>
          </p:cNvPr>
          <p:cNvSpPr txBox="1"/>
          <p:nvPr/>
        </p:nvSpPr>
        <p:spPr>
          <a:xfrm>
            <a:off x="7466202" y="6372486"/>
            <a:ext cx="4725798" cy="400110"/>
          </a:xfrm>
          <a:prstGeom prst="rect">
            <a:avLst/>
          </a:prstGeom>
          <a:noFill/>
        </p:spPr>
        <p:txBody>
          <a:bodyPr wrap="square" rtlCol="0">
            <a:spAutoFit/>
          </a:bodyPr>
          <a:lstStyle/>
          <a:p>
            <a:r>
              <a:rPr lang="hu-HU" sz="1000" baseline="30000" dirty="0"/>
              <a:t>2</a:t>
            </a:r>
            <a:r>
              <a:rPr lang="en-US" sz="1000" dirty="0" err="1"/>
              <a:t>Misra</a:t>
            </a:r>
            <a:r>
              <a:rPr lang="en-US" sz="1000" dirty="0"/>
              <a:t>, B. B., </a:t>
            </a:r>
            <a:r>
              <a:rPr lang="en-US" sz="1000" dirty="0" err="1"/>
              <a:t>Langefeld</a:t>
            </a:r>
            <a:r>
              <a:rPr lang="en-US" sz="1000" dirty="0"/>
              <a:t>, C., Olivier, M., &amp; Cox, L. A. (2018). Integrated omics: tools, advances and future approaches. </a:t>
            </a:r>
            <a:r>
              <a:rPr lang="en-US" sz="1000" i="1" dirty="0"/>
              <a:t>Journal of Molecular Endocrinology</a:t>
            </a:r>
            <a:r>
              <a:rPr lang="en-US" sz="1000" dirty="0"/>
              <a:t>, (2016), R21–R45. </a:t>
            </a:r>
            <a:endParaRPr lang="en-US" sz="1000" dirty="0">
              <a:effectLst/>
            </a:endParaRPr>
          </a:p>
        </p:txBody>
      </p:sp>
    </p:spTree>
    <p:extLst>
      <p:ext uri="{BB962C8B-B14F-4D97-AF65-F5344CB8AC3E}">
        <p14:creationId xmlns:p14="http://schemas.microsoft.com/office/powerpoint/2010/main" val="235036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3289277" y="-421282"/>
            <a:ext cx="10515600" cy="1325563"/>
          </a:xfrm>
        </p:spPr>
        <p:txBody>
          <a:bodyPr>
            <a:normAutofit/>
          </a:bodyPr>
          <a:lstStyle/>
          <a:p>
            <a:r>
              <a:rPr lang="hu-HU" sz="3200" dirty="0" smtClean="0"/>
              <a:t>Network </a:t>
            </a:r>
            <a:r>
              <a:rPr lang="hu-HU" sz="3200" dirty="0" err="1" smtClean="0"/>
              <a:t>science</a:t>
            </a:r>
            <a:r>
              <a:rPr lang="hu-HU" sz="3200" dirty="0" smtClean="0"/>
              <a:t> </a:t>
            </a:r>
            <a:r>
              <a:rPr lang="hu-HU" sz="3200" dirty="0" err="1" smtClean="0"/>
              <a:t>as</a:t>
            </a:r>
            <a:r>
              <a:rPr lang="hu-HU" sz="3200" dirty="0" smtClean="0"/>
              <a:t> a </a:t>
            </a:r>
            <a:r>
              <a:rPr lang="hu-HU" sz="3200" dirty="0" err="1" smtClean="0"/>
              <a:t>tool</a:t>
            </a:r>
            <a:endParaRPr lang="hu-HU" sz="3200" dirty="0"/>
          </a:p>
        </p:txBody>
      </p:sp>
      <p:pic>
        <p:nvPicPr>
          <p:cNvPr id="4" name="Tartalom helye 3"/>
          <p:cNvPicPr>
            <a:picLocks noGrp="1" noChangeAspect="1"/>
          </p:cNvPicPr>
          <p:nvPr>
            <p:ph idx="1"/>
          </p:nvPr>
        </p:nvPicPr>
        <p:blipFill rotWithShape="1">
          <a:blip r:embed="rId3"/>
          <a:srcRect l="26601" r="14332"/>
          <a:stretch/>
        </p:blipFill>
        <p:spPr>
          <a:xfrm>
            <a:off x="705547" y="1511280"/>
            <a:ext cx="3630684" cy="4381914"/>
          </a:xfrm>
          <a:prstGeom prst="rect">
            <a:avLst/>
          </a:prstGeom>
        </p:spPr>
      </p:pic>
      <p:sp>
        <p:nvSpPr>
          <p:cNvPr id="5" name="Szövegdoboz 4"/>
          <p:cNvSpPr txBox="1"/>
          <p:nvPr/>
        </p:nvSpPr>
        <p:spPr>
          <a:xfrm>
            <a:off x="4708794" y="1789188"/>
            <a:ext cx="6828782" cy="3693319"/>
          </a:xfrm>
          <a:prstGeom prst="rect">
            <a:avLst/>
          </a:prstGeom>
          <a:noFill/>
        </p:spPr>
        <p:txBody>
          <a:bodyPr wrap="square" rtlCol="0">
            <a:spAutoFit/>
          </a:bodyPr>
          <a:lstStyle/>
          <a:p>
            <a:pPr marL="285750" indent="-285750">
              <a:buFont typeface="Arial" panose="020B0604020202020204" pitchFamily="34" charset="0"/>
              <a:buChar char="•"/>
            </a:pPr>
            <a:r>
              <a:rPr lang="hu-HU" sz="2200" dirty="0" smtClean="0"/>
              <a:t>„Big </a:t>
            </a:r>
            <a:r>
              <a:rPr lang="hu-HU" sz="2200" dirty="0" err="1" smtClean="0"/>
              <a:t>data</a:t>
            </a:r>
            <a:r>
              <a:rPr lang="hu-HU" sz="2200" dirty="0" smtClean="0"/>
              <a:t>” </a:t>
            </a:r>
            <a:endParaRPr lang="hu-HU" sz="2200" dirty="0" smtClean="0"/>
          </a:p>
          <a:p>
            <a:pPr marL="285750" indent="-285750">
              <a:buFont typeface="Arial" panose="020B0604020202020204" pitchFamily="34" charset="0"/>
              <a:buChar char="•"/>
            </a:pPr>
            <a:endParaRPr lang="hu-HU" sz="2200" dirty="0" smtClean="0"/>
          </a:p>
          <a:p>
            <a:pPr marL="285750" indent="-285750">
              <a:buFont typeface="Arial" panose="020B0604020202020204" pitchFamily="34" charset="0"/>
              <a:buChar char="•"/>
            </a:pPr>
            <a:r>
              <a:rPr lang="hu-HU" sz="2200" dirty="0" smtClean="0"/>
              <a:t>1000 </a:t>
            </a:r>
            <a:r>
              <a:rPr lang="hu-HU" sz="2200" dirty="0" err="1" smtClean="0"/>
              <a:t>causes</a:t>
            </a:r>
            <a:r>
              <a:rPr lang="hu-HU" sz="2200" dirty="0" smtClean="0"/>
              <a:t> and 1000 </a:t>
            </a:r>
            <a:r>
              <a:rPr lang="hu-HU" sz="2200" dirty="0" err="1" smtClean="0"/>
              <a:t>effects</a:t>
            </a:r>
            <a:r>
              <a:rPr lang="hu-HU" sz="2200" dirty="0" smtClean="0"/>
              <a:t> – </a:t>
            </a:r>
            <a:r>
              <a:rPr lang="hu-HU" sz="2200" dirty="0" err="1" smtClean="0"/>
              <a:t>what</a:t>
            </a:r>
            <a:r>
              <a:rPr lang="hu-HU" sz="2200" dirty="0" smtClean="0"/>
              <a:t> is important?</a:t>
            </a:r>
          </a:p>
          <a:p>
            <a:pPr marL="285750" indent="-285750">
              <a:buFont typeface="Arial" panose="020B0604020202020204" pitchFamily="34" charset="0"/>
              <a:buChar char="•"/>
            </a:pPr>
            <a:endParaRPr lang="hu-HU" sz="2200" dirty="0" smtClean="0"/>
          </a:p>
          <a:p>
            <a:pPr marL="285750" indent="-285750">
              <a:buFont typeface="Arial" panose="020B0604020202020204" pitchFamily="34" charset="0"/>
              <a:buChar char="•"/>
            </a:pPr>
            <a:r>
              <a:rPr lang="hu-HU" sz="2200" dirty="0" err="1" smtClean="0"/>
              <a:t>Mathematics</a:t>
            </a:r>
            <a:r>
              <a:rPr lang="hu-HU" sz="2200" dirty="0" smtClean="0"/>
              <a:t> + </a:t>
            </a:r>
            <a:r>
              <a:rPr lang="hu-HU" sz="2200" dirty="0" err="1" smtClean="0"/>
              <a:t>visualisation</a:t>
            </a:r>
            <a:endParaRPr lang="hu-HU" sz="2200" dirty="0" smtClean="0"/>
          </a:p>
          <a:p>
            <a:pPr marL="285750" indent="-285750">
              <a:buFont typeface="Arial" panose="020B0604020202020204" pitchFamily="34" charset="0"/>
              <a:buChar char="•"/>
            </a:pPr>
            <a:endParaRPr lang="hu-HU" sz="2200" dirty="0" smtClean="0"/>
          </a:p>
          <a:p>
            <a:pPr marL="285750" indent="-285750">
              <a:buFont typeface="Arial" panose="020B0604020202020204" pitchFamily="34" charset="0"/>
              <a:buChar char="•"/>
            </a:pPr>
            <a:r>
              <a:rPr lang="hu-HU" sz="2200" dirty="0" err="1" smtClean="0"/>
              <a:t>Modeling</a:t>
            </a:r>
            <a:r>
              <a:rPr lang="hu-HU" sz="2200" dirty="0" smtClean="0"/>
              <a:t> </a:t>
            </a:r>
            <a:r>
              <a:rPr lang="hu-HU" sz="2200" dirty="0" err="1" smtClean="0"/>
              <a:t>complex</a:t>
            </a:r>
            <a:r>
              <a:rPr lang="hu-HU" sz="2200" dirty="0" smtClean="0"/>
              <a:t> </a:t>
            </a:r>
            <a:r>
              <a:rPr lang="hu-HU" sz="2200" dirty="0" err="1" smtClean="0"/>
              <a:t>systems</a:t>
            </a:r>
            <a:endParaRPr lang="hu-HU" sz="2200" dirty="0" smtClean="0"/>
          </a:p>
          <a:p>
            <a:pPr marL="285750" indent="-285750">
              <a:buFont typeface="Arial" panose="020B0604020202020204" pitchFamily="34" charset="0"/>
              <a:buChar char="•"/>
            </a:pPr>
            <a:endParaRPr lang="hu-HU" sz="2200" dirty="0" smtClean="0"/>
          </a:p>
          <a:p>
            <a:pPr marL="285750" indent="-285750">
              <a:buFont typeface="Arial" panose="020B0604020202020204" pitchFamily="34" charset="0"/>
              <a:buChar char="•"/>
            </a:pPr>
            <a:r>
              <a:rPr lang="hu-HU" sz="2200" dirty="0" err="1" smtClean="0"/>
              <a:t>Drug</a:t>
            </a:r>
            <a:r>
              <a:rPr lang="hu-HU" sz="2200" dirty="0" smtClean="0"/>
              <a:t> </a:t>
            </a:r>
            <a:r>
              <a:rPr lang="hu-HU" sz="2200" dirty="0" err="1" smtClean="0"/>
              <a:t>development</a:t>
            </a:r>
            <a:endParaRPr lang="hu-HU" sz="2200" dirty="0" smtClean="0"/>
          </a:p>
          <a:p>
            <a:pPr marL="285750" indent="-285750">
              <a:buFont typeface="Arial" panose="020B0604020202020204" pitchFamily="34" charset="0"/>
              <a:buChar char="•"/>
            </a:pPr>
            <a:endParaRPr lang="hu-HU" dirty="0" smtClean="0"/>
          </a:p>
          <a:p>
            <a:pPr marL="285750" indent="-285750">
              <a:buFont typeface="Arial" panose="020B0604020202020204" pitchFamily="34" charset="0"/>
              <a:buChar char="•"/>
            </a:pPr>
            <a:endParaRPr lang="hu-HU" dirty="0"/>
          </a:p>
        </p:txBody>
      </p:sp>
    </p:spTree>
    <p:extLst>
      <p:ext uri="{BB962C8B-B14F-4D97-AF65-F5344CB8AC3E}">
        <p14:creationId xmlns:p14="http://schemas.microsoft.com/office/powerpoint/2010/main" val="1936600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title"/>
          </p:nvPr>
        </p:nvSpPr>
        <p:spPr>
          <a:xfrm>
            <a:off x="1005689" y="-273482"/>
            <a:ext cx="12858750" cy="1325563"/>
          </a:xfrm>
        </p:spPr>
        <p:txBody>
          <a:bodyPr>
            <a:normAutofit/>
          </a:bodyPr>
          <a:lstStyle/>
          <a:p>
            <a:r>
              <a:rPr lang="hu-HU" sz="3200" dirty="0" err="1" smtClean="0"/>
              <a:t>Graph</a:t>
            </a:r>
            <a:r>
              <a:rPr lang="hu-HU" sz="3200" dirty="0" smtClean="0"/>
              <a:t> </a:t>
            </a:r>
            <a:r>
              <a:rPr lang="hu-HU" sz="3200" dirty="0" err="1" smtClean="0"/>
              <a:t>theory</a:t>
            </a:r>
            <a:r>
              <a:rPr lang="hu-HU" sz="3200" dirty="0" smtClean="0"/>
              <a:t> </a:t>
            </a:r>
            <a:r>
              <a:rPr lang="hu-HU" sz="3200" dirty="0" err="1" smtClean="0"/>
              <a:t>basics</a:t>
            </a:r>
            <a:r>
              <a:rPr lang="hu-HU" sz="3200" dirty="0" smtClean="0"/>
              <a:t> – </a:t>
            </a:r>
            <a:r>
              <a:rPr lang="hu-HU" sz="3200" dirty="0" err="1" smtClean="0"/>
              <a:t>if</a:t>
            </a:r>
            <a:r>
              <a:rPr lang="hu-HU" sz="3200" dirty="0" smtClean="0"/>
              <a:t> a </a:t>
            </a:r>
            <a:r>
              <a:rPr lang="hu-HU" sz="3200" dirty="0" err="1" smtClean="0"/>
              <a:t>cancer</a:t>
            </a:r>
            <a:r>
              <a:rPr lang="hu-HU" sz="3200" dirty="0" smtClean="0"/>
              <a:t> </a:t>
            </a:r>
            <a:r>
              <a:rPr lang="hu-HU" sz="3200" dirty="0" err="1" smtClean="0"/>
              <a:t>cell</a:t>
            </a:r>
            <a:r>
              <a:rPr lang="hu-HU" sz="3200" dirty="0" smtClean="0"/>
              <a:t> </a:t>
            </a:r>
            <a:r>
              <a:rPr lang="hu-HU" sz="3200" dirty="0" err="1" smtClean="0"/>
              <a:t>was</a:t>
            </a:r>
            <a:r>
              <a:rPr lang="hu-HU" sz="3200" dirty="0" smtClean="0"/>
              <a:t> a </a:t>
            </a:r>
            <a:r>
              <a:rPr lang="hu-HU" sz="3200" dirty="0" err="1" smtClean="0"/>
              <a:t>network</a:t>
            </a:r>
            <a:r>
              <a:rPr lang="hu-HU" sz="3200" dirty="0" smtClean="0"/>
              <a:t>… </a:t>
            </a:r>
            <a:endParaRPr lang="hu-HU" sz="3200" dirty="0"/>
          </a:p>
        </p:txBody>
      </p:sp>
      <p:pic>
        <p:nvPicPr>
          <p:cNvPr id="7" name="Kép 6"/>
          <p:cNvPicPr>
            <a:picLocks noChangeAspect="1"/>
          </p:cNvPicPr>
          <p:nvPr/>
        </p:nvPicPr>
        <p:blipFill rotWithShape="1">
          <a:blip r:embed="rId3">
            <a:extLst>
              <a:ext uri="{28A0092B-C50C-407E-A947-70E740481C1C}">
                <a14:useLocalDpi xmlns:a14="http://schemas.microsoft.com/office/drawing/2010/main" val="0"/>
              </a:ext>
            </a:extLst>
          </a:blip>
          <a:srcRect l="3389" r="9814"/>
          <a:stretch/>
        </p:blipFill>
        <p:spPr>
          <a:xfrm>
            <a:off x="6057900" y="3161745"/>
            <a:ext cx="4404946" cy="3151132"/>
          </a:xfrm>
          <a:prstGeom prst="rect">
            <a:avLst/>
          </a:prstGeom>
          <a:ln>
            <a:solidFill>
              <a:schemeClr val="accent6"/>
            </a:solidFill>
          </a:ln>
        </p:spPr>
      </p:pic>
      <p:sp>
        <p:nvSpPr>
          <p:cNvPr id="15" name="Szövegdoboz 14"/>
          <p:cNvSpPr txBox="1"/>
          <p:nvPr/>
        </p:nvSpPr>
        <p:spPr>
          <a:xfrm>
            <a:off x="2258310" y="1528605"/>
            <a:ext cx="7599179" cy="1477328"/>
          </a:xfrm>
          <a:prstGeom prst="rect">
            <a:avLst/>
          </a:prstGeom>
          <a:noFill/>
        </p:spPr>
        <p:txBody>
          <a:bodyPr wrap="square" rtlCol="0">
            <a:spAutoFit/>
          </a:bodyPr>
          <a:lstStyle/>
          <a:p>
            <a:pPr marL="285750" indent="-285750">
              <a:buFont typeface="Arial" panose="020B0604020202020204" pitchFamily="34" charset="0"/>
              <a:buChar char="•"/>
            </a:pPr>
            <a:r>
              <a:rPr lang="hu-HU" dirty="0" err="1" smtClean="0"/>
              <a:t>Node</a:t>
            </a:r>
            <a:r>
              <a:rPr lang="hu-HU" dirty="0" smtClean="0"/>
              <a:t> (</a:t>
            </a:r>
            <a:r>
              <a:rPr lang="hu-HU" dirty="0" err="1" smtClean="0"/>
              <a:t>source</a:t>
            </a:r>
            <a:r>
              <a:rPr lang="hu-HU" dirty="0" smtClean="0"/>
              <a:t>, sink) – </a:t>
            </a:r>
            <a:r>
              <a:rPr lang="hu-HU" dirty="0" smtClean="0">
                <a:solidFill>
                  <a:srgbClr val="FF0000"/>
                </a:solidFill>
              </a:rPr>
              <a:t>[</a:t>
            </a:r>
            <a:r>
              <a:rPr lang="hu-HU" dirty="0" err="1" smtClean="0">
                <a:solidFill>
                  <a:srgbClr val="FF0000"/>
                </a:solidFill>
              </a:rPr>
              <a:t>proteins</a:t>
            </a:r>
            <a:r>
              <a:rPr lang="hu-HU" dirty="0" smtClean="0">
                <a:solidFill>
                  <a:srgbClr val="FF0000"/>
                </a:solidFill>
              </a:rPr>
              <a:t>]</a:t>
            </a:r>
          </a:p>
          <a:p>
            <a:pPr marL="285750" indent="-285750">
              <a:buFont typeface="Arial" panose="020B0604020202020204" pitchFamily="34" charset="0"/>
              <a:buChar char="•"/>
            </a:pPr>
            <a:r>
              <a:rPr lang="hu-HU" dirty="0" smtClean="0"/>
              <a:t>Link/</a:t>
            </a:r>
            <a:r>
              <a:rPr lang="hu-HU" dirty="0" err="1" smtClean="0"/>
              <a:t>Edge</a:t>
            </a:r>
            <a:r>
              <a:rPr lang="hu-HU" dirty="0" smtClean="0"/>
              <a:t> (</a:t>
            </a:r>
            <a:r>
              <a:rPr lang="hu-HU" dirty="0" err="1" smtClean="0"/>
              <a:t>activation</a:t>
            </a:r>
            <a:r>
              <a:rPr lang="hu-HU" dirty="0" smtClean="0"/>
              <a:t>/</a:t>
            </a:r>
            <a:r>
              <a:rPr lang="hu-HU" dirty="0" err="1" smtClean="0"/>
              <a:t>inhibition</a:t>
            </a:r>
            <a:r>
              <a:rPr lang="hu-HU" dirty="0" smtClean="0"/>
              <a:t>/</a:t>
            </a:r>
            <a:r>
              <a:rPr lang="hu-HU" dirty="0" err="1" smtClean="0"/>
              <a:t>neutral</a:t>
            </a:r>
            <a:r>
              <a:rPr lang="hu-HU" dirty="0" smtClean="0"/>
              <a:t>) – </a:t>
            </a:r>
            <a:r>
              <a:rPr lang="hu-HU" dirty="0" smtClean="0">
                <a:solidFill>
                  <a:srgbClr val="FF0000"/>
                </a:solidFill>
              </a:rPr>
              <a:t>[</a:t>
            </a:r>
            <a:r>
              <a:rPr lang="hu-HU" dirty="0" err="1" smtClean="0">
                <a:solidFill>
                  <a:srgbClr val="FF0000"/>
                </a:solidFill>
              </a:rPr>
              <a:t>biological</a:t>
            </a:r>
            <a:r>
              <a:rPr lang="hu-HU" dirty="0" smtClean="0">
                <a:solidFill>
                  <a:srgbClr val="FF0000"/>
                </a:solidFill>
              </a:rPr>
              <a:t> </a:t>
            </a:r>
            <a:r>
              <a:rPr lang="hu-HU" dirty="0" err="1" smtClean="0">
                <a:solidFill>
                  <a:srgbClr val="FF0000"/>
                </a:solidFill>
              </a:rPr>
              <a:t>interaction</a:t>
            </a:r>
            <a:r>
              <a:rPr lang="hu-HU" dirty="0" smtClean="0">
                <a:solidFill>
                  <a:srgbClr val="FF0000"/>
                </a:solidFill>
              </a:rPr>
              <a:t>]</a:t>
            </a:r>
          </a:p>
          <a:p>
            <a:pPr marL="285750" indent="-285750">
              <a:buFont typeface="Arial" panose="020B0604020202020204" pitchFamily="34" charset="0"/>
              <a:buChar char="•"/>
            </a:pPr>
            <a:r>
              <a:rPr lang="hu-HU" dirty="0" err="1" smtClean="0"/>
              <a:t>Direction</a:t>
            </a:r>
            <a:r>
              <a:rPr lang="hu-HU" dirty="0" smtClean="0"/>
              <a:t> (</a:t>
            </a:r>
            <a:r>
              <a:rPr lang="hu-HU" dirty="0" err="1" smtClean="0"/>
              <a:t>information</a:t>
            </a:r>
            <a:r>
              <a:rPr lang="hu-HU" dirty="0" smtClean="0"/>
              <a:t> flow) – </a:t>
            </a:r>
            <a:r>
              <a:rPr lang="hu-HU" dirty="0" smtClean="0">
                <a:solidFill>
                  <a:srgbClr val="FF0000"/>
                </a:solidFill>
              </a:rPr>
              <a:t>[</a:t>
            </a:r>
            <a:r>
              <a:rPr lang="hu-HU" dirty="0" err="1" smtClean="0">
                <a:solidFill>
                  <a:srgbClr val="FF0000"/>
                </a:solidFill>
              </a:rPr>
              <a:t>eg</a:t>
            </a:r>
            <a:r>
              <a:rPr lang="hu-HU" dirty="0" smtClean="0">
                <a:solidFill>
                  <a:srgbClr val="FF0000"/>
                </a:solidFill>
              </a:rPr>
              <a:t>. </a:t>
            </a:r>
            <a:r>
              <a:rPr lang="hu-HU" dirty="0" err="1" smtClean="0">
                <a:solidFill>
                  <a:srgbClr val="FF0000"/>
                </a:solidFill>
              </a:rPr>
              <a:t>signaling</a:t>
            </a:r>
            <a:r>
              <a:rPr lang="hu-HU" dirty="0" smtClean="0">
                <a:solidFill>
                  <a:srgbClr val="FF0000"/>
                </a:solidFill>
              </a:rPr>
              <a:t>]</a:t>
            </a:r>
          </a:p>
          <a:p>
            <a:pPr marL="285750" indent="-285750">
              <a:buFont typeface="Arial" panose="020B0604020202020204" pitchFamily="34" charset="0"/>
              <a:buChar char="•"/>
            </a:pPr>
            <a:r>
              <a:rPr lang="hu-HU" dirty="0" smtClean="0"/>
              <a:t>Link </a:t>
            </a:r>
            <a:r>
              <a:rPr lang="hu-HU" dirty="0" err="1" smtClean="0"/>
              <a:t>weight</a:t>
            </a:r>
            <a:r>
              <a:rPr lang="hu-HU" dirty="0" smtClean="0"/>
              <a:t>/</a:t>
            </a:r>
            <a:r>
              <a:rPr lang="hu-HU" dirty="0" err="1" smtClean="0"/>
              <a:t>Edge</a:t>
            </a:r>
            <a:r>
              <a:rPr lang="hu-HU" dirty="0" smtClean="0"/>
              <a:t> </a:t>
            </a:r>
            <a:r>
              <a:rPr lang="hu-HU" dirty="0" err="1" smtClean="0"/>
              <a:t>weight</a:t>
            </a:r>
            <a:r>
              <a:rPr lang="hu-HU" dirty="0" smtClean="0"/>
              <a:t> (</a:t>
            </a:r>
            <a:r>
              <a:rPr lang="hu-HU" dirty="0" err="1" smtClean="0"/>
              <a:t>strength</a:t>
            </a:r>
            <a:r>
              <a:rPr lang="hu-HU" dirty="0" smtClean="0"/>
              <a:t>) – </a:t>
            </a:r>
            <a:r>
              <a:rPr lang="hu-HU" dirty="0" smtClean="0">
                <a:solidFill>
                  <a:srgbClr val="FF0000"/>
                </a:solidFill>
              </a:rPr>
              <a:t>[</a:t>
            </a:r>
            <a:r>
              <a:rPr lang="hu-HU" dirty="0" err="1" smtClean="0">
                <a:solidFill>
                  <a:srgbClr val="FF0000"/>
                </a:solidFill>
              </a:rPr>
              <a:t>probability</a:t>
            </a:r>
            <a:r>
              <a:rPr lang="hu-HU" dirty="0" smtClean="0">
                <a:solidFill>
                  <a:srgbClr val="FF0000"/>
                </a:solidFill>
              </a:rPr>
              <a:t> of </a:t>
            </a:r>
            <a:r>
              <a:rPr lang="hu-HU" dirty="0" err="1" smtClean="0">
                <a:solidFill>
                  <a:srgbClr val="FF0000"/>
                </a:solidFill>
              </a:rPr>
              <a:t>interaction</a:t>
            </a:r>
            <a:r>
              <a:rPr lang="hu-HU" dirty="0" smtClean="0">
                <a:solidFill>
                  <a:srgbClr val="FF0000"/>
                </a:solidFill>
              </a:rPr>
              <a:t>]</a:t>
            </a:r>
          </a:p>
          <a:p>
            <a:pPr marL="285750" indent="-285750">
              <a:buFont typeface="Arial" panose="020B0604020202020204" pitchFamily="34" charset="0"/>
              <a:buChar char="•"/>
            </a:pPr>
            <a:endParaRPr lang="hu-HU" dirty="0"/>
          </a:p>
        </p:txBody>
      </p:sp>
      <p:pic>
        <p:nvPicPr>
          <p:cNvPr id="8" name="Picture 13">
            <a:extLst>
              <a:ext uri="{FF2B5EF4-FFF2-40B4-BE49-F238E27FC236}">
                <a16:creationId xmlns:a16="http://schemas.microsoft.com/office/drawing/2014/main" id="{2F0554F2-09C2-0844-9D8D-72146E4E4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689" y="3161746"/>
            <a:ext cx="4346387" cy="3151131"/>
          </a:xfrm>
          <a:prstGeom prst="rect">
            <a:avLst/>
          </a:prstGeom>
          <a:ln>
            <a:solidFill>
              <a:schemeClr val="accent6"/>
            </a:solidFill>
          </a:ln>
        </p:spPr>
      </p:pic>
    </p:spTree>
    <p:extLst>
      <p:ext uri="{BB962C8B-B14F-4D97-AF65-F5344CB8AC3E}">
        <p14:creationId xmlns:p14="http://schemas.microsoft.com/office/powerpoint/2010/main" val="1383752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zövegdoboz 3"/>
          <p:cNvSpPr txBox="1"/>
          <p:nvPr/>
        </p:nvSpPr>
        <p:spPr>
          <a:xfrm>
            <a:off x="2438400" y="216472"/>
            <a:ext cx="6811480" cy="584775"/>
          </a:xfrm>
          <a:prstGeom prst="rect">
            <a:avLst/>
          </a:prstGeom>
          <a:noFill/>
        </p:spPr>
        <p:txBody>
          <a:bodyPr wrap="none" rtlCol="0">
            <a:spAutoFit/>
          </a:bodyPr>
          <a:lstStyle/>
          <a:p>
            <a:r>
              <a:rPr lang="hu-HU" sz="3200" dirty="0" smtClean="0"/>
              <a:t>Network </a:t>
            </a:r>
            <a:r>
              <a:rPr lang="hu-HU" sz="3200" dirty="0" err="1" smtClean="0"/>
              <a:t>science</a:t>
            </a:r>
            <a:r>
              <a:rPr lang="hu-HU" sz="3200" dirty="0" smtClean="0"/>
              <a:t> and </a:t>
            </a:r>
            <a:r>
              <a:rPr lang="hu-HU" sz="3200" dirty="0" err="1" smtClean="0"/>
              <a:t>cancer</a:t>
            </a:r>
            <a:r>
              <a:rPr lang="hu-HU" sz="3200" dirty="0" smtClean="0"/>
              <a:t> </a:t>
            </a:r>
            <a:r>
              <a:rPr lang="hu-HU" sz="3200" dirty="0" err="1" smtClean="0"/>
              <a:t>therapy</a:t>
            </a:r>
            <a:endParaRPr lang="en-US" sz="3200" dirty="0"/>
          </a:p>
        </p:txBody>
      </p:sp>
      <p:pic>
        <p:nvPicPr>
          <p:cNvPr id="10" name="Kép 9"/>
          <p:cNvPicPr>
            <a:picLocks noChangeAspect="1"/>
          </p:cNvPicPr>
          <p:nvPr/>
        </p:nvPicPr>
        <p:blipFill rotWithShape="1">
          <a:blip r:embed="rId3"/>
          <a:srcRect t="11907"/>
          <a:stretch/>
        </p:blipFill>
        <p:spPr>
          <a:xfrm>
            <a:off x="1625942" y="1715950"/>
            <a:ext cx="7514416" cy="3076666"/>
          </a:xfrm>
          <a:prstGeom prst="rect">
            <a:avLst/>
          </a:prstGeom>
        </p:spPr>
      </p:pic>
      <p:sp>
        <p:nvSpPr>
          <p:cNvPr id="11" name="Szövegdoboz 10"/>
          <p:cNvSpPr txBox="1"/>
          <p:nvPr/>
        </p:nvSpPr>
        <p:spPr>
          <a:xfrm>
            <a:off x="1625942" y="4637927"/>
            <a:ext cx="4405373" cy="1323439"/>
          </a:xfrm>
          <a:prstGeom prst="rect">
            <a:avLst/>
          </a:prstGeom>
          <a:noFill/>
        </p:spPr>
        <p:txBody>
          <a:bodyPr wrap="none" rtlCol="0">
            <a:spAutoFit/>
          </a:bodyPr>
          <a:lstStyle/>
          <a:p>
            <a:r>
              <a:rPr lang="hu-HU" sz="1600" dirty="0" smtClean="0">
                <a:solidFill>
                  <a:schemeClr val="tx1">
                    <a:lumMod val="90000"/>
                    <a:lumOff val="10000"/>
                  </a:schemeClr>
                </a:solidFill>
              </a:rPr>
              <a:t>Most </a:t>
            </a:r>
            <a:r>
              <a:rPr lang="hu-HU" sz="1600" dirty="0" err="1" smtClean="0">
                <a:solidFill>
                  <a:schemeClr val="tx1">
                    <a:lumMod val="90000"/>
                    <a:lumOff val="10000"/>
                  </a:schemeClr>
                </a:solidFill>
              </a:rPr>
              <a:t>anti-cancer</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drugs</a:t>
            </a:r>
            <a:endParaRPr lang="hu-HU" sz="1600" dirty="0" smtClean="0">
              <a:solidFill>
                <a:schemeClr val="tx1">
                  <a:lumMod val="90000"/>
                  <a:lumOff val="10000"/>
                </a:schemeClr>
              </a:solidFill>
            </a:endParaRPr>
          </a:p>
          <a:p>
            <a:r>
              <a:rPr lang="hu-HU" sz="1600" dirty="0" smtClean="0">
                <a:solidFill>
                  <a:schemeClr val="tx1">
                    <a:lumMod val="90000"/>
                    <a:lumOff val="10000"/>
                  </a:schemeClr>
                </a:solidFill>
              </a:rPr>
              <a:t>Good in </a:t>
            </a:r>
            <a:r>
              <a:rPr lang="hu-HU" sz="1600" b="1" dirty="0" err="1" smtClean="0">
                <a:solidFill>
                  <a:schemeClr val="tx1">
                    <a:lumMod val="90000"/>
                    <a:lumOff val="10000"/>
                  </a:schemeClr>
                </a:solidFill>
              </a:rPr>
              <a:t>early</a:t>
            </a:r>
            <a:r>
              <a:rPr lang="hu-HU" sz="1600" b="1" dirty="0" smtClean="0">
                <a:solidFill>
                  <a:schemeClr val="tx1">
                    <a:lumMod val="90000"/>
                    <a:lumOff val="10000"/>
                  </a:schemeClr>
                </a:solidFill>
              </a:rPr>
              <a:t> </a:t>
            </a:r>
            <a:r>
              <a:rPr lang="hu-HU" sz="1600" b="1" dirty="0" err="1" smtClean="0">
                <a:solidFill>
                  <a:schemeClr val="tx1">
                    <a:lumMod val="90000"/>
                    <a:lumOff val="10000"/>
                  </a:schemeClr>
                </a:solidFill>
              </a:rPr>
              <a:t>phase</a:t>
            </a:r>
            <a:r>
              <a:rPr lang="hu-HU" sz="1600" b="1" dirty="0" smtClean="0">
                <a:solidFill>
                  <a:schemeClr val="tx1">
                    <a:lumMod val="90000"/>
                    <a:lumOff val="10000"/>
                  </a:schemeClr>
                </a:solidFill>
              </a:rPr>
              <a:t> of </a:t>
            </a:r>
            <a:r>
              <a:rPr lang="hu-HU" sz="1600" b="1" dirty="0" err="1" smtClean="0">
                <a:solidFill>
                  <a:schemeClr val="tx1">
                    <a:lumMod val="90000"/>
                    <a:lumOff val="10000"/>
                  </a:schemeClr>
                </a:solidFill>
              </a:rPr>
              <a:t>cancer</a:t>
            </a:r>
            <a:r>
              <a:rPr lang="hu-HU" sz="1600" b="1" dirty="0" smtClean="0">
                <a:solidFill>
                  <a:schemeClr val="tx1">
                    <a:lumMod val="90000"/>
                    <a:lumOff val="10000"/>
                  </a:schemeClr>
                </a:solidFill>
              </a:rPr>
              <a:t> </a:t>
            </a:r>
            <a:r>
              <a:rPr lang="hu-HU" sz="1600" b="1" dirty="0" err="1" smtClean="0">
                <a:solidFill>
                  <a:schemeClr val="tx1">
                    <a:lumMod val="90000"/>
                    <a:lumOff val="10000"/>
                  </a:schemeClr>
                </a:solidFill>
              </a:rPr>
              <a:t>development</a:t>
            </a:r>
            <a:endParaRPr lang="hu-HU" sz="1600" b="1" dirty="0" smtClean="0">
              <a:solidFill>
                <a:schemeClr val="tx1">
                  <a:lumMod val="90000"/>
                  <a:lumOff val="10000"/>
                </a:schemeClr>
              </a:solidFill>
            </a:endParaRPr>
          </a:p>
          <a:p>
            <a:r>
              <a:rPr lang="hu-HU" sz="1600" dirty="0" err="1" smtClean="0">
                <a:solidFill>
                  <a:schemeClr val="tx1">
                    <a:lumMod val="90000"/>
                    <a:lumOff val="10000"/>
                  </a:schemeClr>
                </a:solidFill>
              </a:rPr>
              <a:t>Precancerous</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states</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adenomas</a:t>
            </a:r>
            <a:r>
              <a:rPr lang="hu-HU" sz="1600" dirty="0" smtClean="0">
                <a:solidFill>
                  <a:schemeClr val="tx1">
                    <a:lumMod val="90000"/>
                    <a:lumOff val="10000"/>
                  </a:schemeClr>
                </a:solidFill>
              </a:rPr>
              <a:t>)</a:t>
            </a:r>
          </a:p>
          <a:p>
            <a:r>
              <a:rPr lang="hu-HU" sz="1600" b="1" dirty="0" err="1" smtClean="0">
                <a:solidFill>
                  <a:schemeClr val="tx1">
                    <a:lumMod val="90000"/>
                    <a:lumOff val="10000"/>
                  </a:schemeClr>
                </a:solidFill>
              </a:rPr>
              <a:t>Central</a:t>
            </a:r>
            <a:r>
              <a:rPr lang="hu-HU" sz="1600" b="1" dirty="0" smtClean="0">
                <a:solidFill>
                  <a:schemeClr val="tx1">
                    <a:lumMod val="90000"/>
                    <a:lumOff val="10000"/>
                  </a:schemeClr>
                </a:solidFill>
              </a:rPr>
              <a:t> </a:t>
            </a:r>
            <a:r>
              <a:rPr lang="hu-HU" sz="1600" b="1" dirty="0" err="1" smtClean="0">
                <a:solidFill>
                  <a:schemeClr val="tx1">
                    <a:lumMod val="90000"/>
                    <a:lumOff val="10000"/>
                  </a:schemeClr>
                </a:solidFill>
              </a:rPr>
              <a:t>targets</a:t>
            </a:r>
            <a:r>
              <a:rPr lang="hu-HU" sz="1600" b="1" dirty="0" smtClean="0">
                <a:solidFill>
                  <a:schemeClr val="tx1">
                    <a:lumMod val="90000"/>
                    <a:lumOff val="10000"/>
                  </a:schemeClr>
                </a:solidFill>
              </a:rPr>
              <a:t> </a:t>
            </a:r>
            <a:r>
              <a:rPr lang="hu-HU" sz="1600" dirty="0" err="1" smtClean="0">
                <a:solidFill>
                  <a:schemeClr val="tx1">
                    <a:lumMod val="90000"/>
                    <a:lumOff val="10000"/>
                  </a:schemeClr>
                </a:solidFill>
              </a:rPr>
              <a:t>may</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damage</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healthy</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cells</a:t>
            </a:r>
            <a:r>
              <a:rPr lang="hu-HU" sz="1600" dirty="0" smtClean="0">
                <a:solidFill>
                  <a:schemeClr val="tx1">
                    <a:lumMod val="90000"/>
                    <a:lumOff val="10000"/>
                  </a:schemeClr>
                </a:solidFill>
              </a:rPr>
              <a:t> </a:t>
            </a:r>
            <a:r>
              <a:rPr lang="hu-HU" sz="1600" dirty="0" err="1" smtClean="0">
                <a:solidFill>
                  <a:schemeClr val="tx1">
                    <a:lumMod val="90000"/>
                    <a:lumOff val="10000"/>
                  </a:schemeClr>
                </a:solidFill>
              </a:rPr>
              <a:t>too</a:t>
            </a:r>
            <a:endParaRPr lang="hu-HU" sz="1600" dirty="0" smtClean="0">
              <a:solidFill>
                <a:schemeClr val="tx1">
                  <a:lumMod val="90000"/>
                  <a:lumOff val="10000"/>
                </a:schemeClr>
              </a:solidFill>
            </a:endParaRPr>
          </a:p>
          <a:p>
            <a:r>
              <a:rPr lang="hu-HU" sz="1600" dirty="0" err="1" smtClean="0">
                <a:solidFill>
                  <a:schemeClr val="tx1">
                    <a:lumMod val="90000"/>
                    <a:lumOff val="10000"/>
                  </a:schemeClr>
                </a:solidFill>
              </a:rPr>
              <a:t>Require</a:t>
            </a:r>
            <a:r>
              <a:rPr lang="hu-HU" sz="1600" dirty="0" smtClean="0">
                <a:solidFill>
                  <a:schemeClr val="tx1">
                    <a:lumMod val="90000"/>
                    <a:lumOff val="10000"/>
                  </a:schemeClr>
                </a:solidFill>
              </a:rPr>
              <a:t> a ‚</a:t>
            </a:r>
            <a:r>
              <a:rPr lang="hu-HU" sz="1600" b="1" dirty="0" err="1" smtClean="0">
                <a:solidFill>
                  <a:schemeClr val="tx1">
                    <a:lumMod val="90000"/>
                    <a:lumOff val="10000"/>
                  </a:schemeClr>
                </a:solidFill>
              </a:rPr>
              <a:t>well-defined</a:t>
            </a:r>
            <a:r>
              <a:rPr lang="hu-HU" sz="1600" b="1" dirty="0" smtClean="0">
                <a:solidFill>
                  <a:schemeClr val="tx1">
                    <a:lumMod val="90000"/>
                    <a:lumOff val="10000"/>
                  </a:schemeClr>
                </a:solidFill>
              </a:rPr>
              <a:t>’ </a:t>
            </a:r>
            <a:r>
              <a:rPr lang="hu-HU" sz="1600" b="1" dirty="0" err="1" smtClean="0">
                <a:solidFill>
                  <a:schemeClr val="tx1">
                    <a:lumMod val="90000"/>
                    <a:lumOff val="10000"/>
                  </a:schemeClr>
                </a:solidFill>
              </a:rPr>
              <a:t>attack</a:t>
            </a:r>
            <a:endParaRPr lang="hu-HU" sz="1600" b="1" dirty="0" smtClean="0">
              <a:solidFill>
                <a:schemeClr val="tx1">
                  <a:lumMod val="90000"/>
                  <a:lumOff val="10000"/>
                </a:schemeClr>
              </a:solidFill>
            </a:endParaRPr>
          </a:p>
        </p:txBody>
      </p:sp>
      <p:sp>
        <p:nvSpPr>
          <p:cNvPr id="12" name="Szövegdoboz 11"/>
          <p:cNvSpPr txBox="1"/>
          <p:nvPr/>
        </p:nvSpPr>
        <p:spPr>
          <a:xfrm>
            <a:off x="6734853" y="4637927"/>
            <a:ext cx="3366627" cy="1323439"/>
          </a:xfrm>
          <a:prstGeom prst="rect">
            <a:avLst/>
          </a:prstGeom>
          <a:noFill/>
        </p:spPr>
        <p:txBody>
          <a:bodyPr wrap="none" rtlCol="0">
            <a:spAutoFit/>
          </a:bodyPr>
          <a:lstStyle/>
          <a:p>
            <a:r>
              <a:rPr lang="hu-HU" sz="1600" b="1" dirty="0" err="1" smtClean="0">
                <a:solidFill>
                  <a:schemeClr val="accent4">
                    <a:lumMod val="75000"/>
                  </a:schemeClr>
                </a:solidFill>
              </a:rPr>
              <a:t>Indirect</a:t>
            </a:r>
            <a:r>
              <a:rPr lang="hu-HU" sz="1600" b="1" dirty="0" smtClean="0">
                <a:solidFill>
                  <a:schemeClr val="accent4">
                    <a:lumMod val="75000"/>
                  </a:schemeClr>
                </a:solidFill>
              </a:rPr>
              <a:t> </a:t>
            </a:r>
            <a:r>
              <a:rPr lang="hu-HU" sz="1600" b="1" dirty="0" err="1" smtClean="0">
                <a:solidFill>
                  <a:schemeClr val="accent4">
                    <a:lumMod val="75000"/>
                  </a:schemeClr>
                </a:solidFill>
              </a:rPr>
              <a:t>approach</a:t>
            </a:r>
            <a:r>
              <a:rPr lang="hu-HU" sz="1600" b="1" dirty="0" smtClean="0">
                <a:solidFill>
                  <a:schemeClr val="accent4">
                    <a:lumMod val="75000"/>
                  </a:schemeClr>
                </a:solidFill>
              </a:rPr>
              <a:t> </a:t>
            </a:r>
            <a:r>
              <a:rPr lang="hu-HU" sz="1600" dirty="0" err="1" smtClean="0">
                <a:solidFill>
                  <a:schemeClr val="accent4">
                    <a:lumMod val="75000"/>
                  </a:schemeClr>
                </a:solidFill>
              </a:rPr>
              <a:t>to</a:t>
            </a:r>
            <a:r>
              <a:rPr lang="hu-HU" sz="1600" dirty="0" smtClean="0">
                <a:solidFill>
                  <a:schemeClr val="accent4">
                    <a:lumMod val="75000"/>
                  </a:schemeClr>
                </a:solidFill>
              </a:rPr>
              <a:t> </a:t>
            </a:r>
            <a:r>
              <a:rPr lang="hu-HU" sz="1600" dirty="0" err="1" smtClean="0">
                <a:solidFill>
                  <a:schemeClr val="accent4">
                    <a:lumMod val="75000"/>
                  </a:schemeClr>
                </a:solidFill>
              </a:rPr>
              <a:t>avoid</a:t>
            </a:r>
            <a:r>
              <a:rPr lang="hu-HU" sz="1600" dirty="0" smtClean="0">
                <a:solidFill>
                  <a:schemeClr val="accent4">
                    <a:lumMod val="75000"/>
                  </a:schemeClr>
                </a:solidFill>
              </a:rPr>
              <a:t> </a:t>
            </a:r>
            <a:r>
              <a:rPr lang="hu-HU" sz="1600" dirty="0" err="1" smtClean="0">
                <a:solidFill>
                  <a:schemeClr val="accent4">
                    <a:lumMod val="75000"/>
                  </a:schemeClr>
                </a:solidFill>
              </a:rPr>
              <a:t>toxicity</a:t>
            </a:r>
            <a:endParaRPr lang="hu-HU" sz="1600" dirty="0" smtClean="0">
              <a:solidFill>
                <a:schemeClr val="accent4">
                  <a:lumMod val="75000"/>
                </a:schemeClr>
              </a:solidFill>
            </a:endParaRPr>
          </a:p>
          <a:p>
            <a:r>
              <a:rPr lang="hu-HU" sz="1600" dirty="0" err="1" smtClean="0">
                <a:solidFill>
                  <a:schemeClr val="accent4">
                    <a:lumMod val="75000"/>
                  </a:schemeClr>
                </a:solidFill>
              </a:rPr>
              <a:t>Targeting</a:t>
            </a:r>
            <a:r>
              <a:rPr lang="hu-HU" sz="1600" dirty="0" smtClean="0">
                <a:solidFill>
                  <a:schemeClr val="accent4">
                    <a:lumMod val="75000"/>
                  </a:schemeClr>
                </a:solidFill>
              </a:rPr>
              <a:t> </a:t>
            </a:r>
            <a:r>
              <a:rPr lang="hu-HU" sz="1600" dirty="0" err="1" smtClean="0">
                <a:solidFill>
                  <a:schemeClr val="accent4">
                    <a:lumMod val="75000"/>
                  </a:schemeClr>
                </a:solidFill>
              </a:rPr>
              <a:t>the</a:t>
            </a:r>
            <a:r>
              <a:rPr lang="hu-HU" sz="1600" dirty="0" smtClean="0">
                <a:solidFill>
                  <a:schemeClr val="accent4">
                    <a:lumMod val="75000"/>
                  </a:schemeClr>
                </a:solidFill>
              </a:rPr>
              <a:t> </a:t>
            </a:r>
            <a:r>
              <a:rPr lang="hu-HU" sz="1600" b="1" dirty="0" err="1" smtClean="0">
                <a:solidFill>
                  <a:schemeClr val="accent4">
                    <a:lumMod val="75000"/>
                  </a:schemeClr>
                </a:solidFill>
              </a:rPr>
              <a:t>neighbours</a:t>
            </a:r>
            <a:r>
              <a:rPr lang="hu-HU" sz="1600" dirty="0" smtClean="0">
                <a:solidFill>
                  <a:schemeClr val="accent4">
                    <a:lumMod val="75000"/>
                  </a:schemeClr>
                </a:solidFill>
              </a:rPr>
              <a:t>:</a:t>
            </a:r>
          </a:p>
          <a:p>
            <a:pPr marL="285750" indent="-285750">
              <a:buFont typeface="Arial" panose="020B0604020202020204" pitchFamily="34" charset="0"/>
              <a:buChar char="•"/>
            </a:pPr>
            <a:r>
              <a:rPr lang="hu-HU" sz="1600" b="1" dirty="0" err="1" smtClean="0">
                <a:solidFill>
                  <a:schemeClr val="accent4">
                    <a:lumMod val="75000"/>
                  </a:schemeClr>
                </a:solidFill>
              </a:rPr>
              <a:t>Allo-network</a:t>
            </a:r>
            <a:r>
              <a:rPr lang="hu-HU" sz="1600" dirty="0" smtClean="0">
                <a:solidFill>
                  <a:schemeClr val="accent4">
                    <a:lumMod val="75000"/>
                  </a:schemeClr>
                </a:solidFill>
              </a:rPr>
              <a:t> </a:t>
            </a:r>
            <a:r>
              <a:rPr lang="hu-HU" sz="1600" dirty="0" err="1" smtClean="0">
                <a:solidFill>
                  <a:schemeClr val="accent4">
                    <a:lumMod val="75000"/>
                  </a:schemeClr>
                </a:solidFill>
              </a:rPr>
              <a:t>drugs</a:t>
            </a:r>
            <a:endParaRPr lang="hu-HU" sz="1600" dirty="0" smtClean="0">
              <a:solidFill>
                <a:schemeClr val="accent4">
                  <a:lumMod val="75000"/>
                </a:schemeClr>
              </a:solidFill>
            </a:endParaRPr>
          </a:p>
          <a:p>
            <a:pPr marL="285750" indent="-285750">
              <a:buFont typeface="Arial" panose="020B0604020202020204" pitchFamily="34" charset="0"/>
              <a:buChar char="•"/>
            </a:pPr>
            <a:r>
              <a:rPr lang="hu-HU" sz="1600" b="1" dirty="0" err="1" smtClean="0">
                <a:solidFill>
                  <a:schemeClr val="accent4">
                    <a:lumMod val="75000"/>
                  </a:schemeClr>
                </a:solidFill>
              </a:rPr>
              <a:t>Multiple</a:t>
            </a:r>
            <a:r>
              <a:rPr lang="hu-HU" sz="1600" b="1" dirty="0" smtClean="0">
                <a:solidFill>
                  <a:schemeClr val="accent4">
                    <a:lumMod val="75000"/>
                  </a:schemeClr>
                </a:solidFill>
              </a:rPr>
              <a:t> ‚</a:t>
            </a:r>
            <a:r>
              <a:rPr lang="hu-HU" sz="1600" b="1" dirty="0" err="1" smtClean="0">
                <a:solidFill>
                  <a:schemeClr val="accent4">
                    <a:lumMod val="75000"/>
                  </a:schemeClr>
                </a:solidFill>
              </a:rPr>
              <a:t>mild</a:t>
            </a:r>
            <a:r>
              <a:rPr lang="hu-HU" sz="1600" b="1" dirty="0" smtClean="0">
                <a:solidFill>
                  <a:schemeClr val="accent4">
                    <a:lumMod val="75000"/>
                  </a:schemeClr>
                </a:solidFill>
              </a:rPr>
              <a:t>’ </a:t>
            </a:r>
            <a:r>
              <a:rPr lang="hu-HU" sz="1600" b="1" dirty="0" err="1" smtClean="0">
                <a:solidFill>
                  <a:schemeClr val="accent4">
                    <a:lumMod val="75000"/>
                  </a:schemeClr>
                </a:solidFill>
              </a:rPr>
              <a:t>targets</a:t>
            </a:r>
            <a:endParaRPr lang="hu-HU" sz="1600" b="1" dirty="0" smtClean="0">
              <a:solidFill>
                <a:schemeClr val="accent4">
                  <a:lumMod val="75000"/>
                </a:schemeClr>
              </a:solidFill>
            </a:endParaRPr>
          </a:p>
          <a:p>
            <a:r>
              <a:rPr lang="hu-HU" sz="1600" dirty="0" err="1" smtClean="0">
                <a:solidFill>
                  <a:schemeClr val="accent4">
                    <a:lumMod val="75000"/>
                  </a:schemeClr>
                </a:solidFill>
              </a:rPr>
              <a:t>Require</a:t>
            </a:r>
            <a:r>
              <a:rPr lang="hu-HU" sz="1600" dirty="0" smtClean="0">
                <a:solidFill>
                  <a:schemeClr val="accent4">
                    <a:lumMod val="75000"/>
                  </a:schemeClr>
                </a:solidFill>
              </a:rPr>
              <a:t> an ‚</a:t>
            </a:r>
            <a:r>
              <a:rPr lang="hu-HU" sz="1600" b="1" dirty="0" err="1" smtClean="0">
                <a:solidFill>
                  <a:schemeClr val="accent4">
                    <a:lumMod val="75000"/>
                  </a:schemeClr>
                </a:solidFill>
              </a:rPr>
              <a:t>under-defined</a:t>
            </a:r>
            <a:r>
              <a:rPr lang="hu-HU" sz="1600" b="1" dirty="0" smtClean="0">
                <a:solidFill>
                  <a:schemeClr val="accent4">
                    <a:lumMod val="75000"/>
                  </a:schemeClr>
                </a:solidFill>
              </a:rPr>
              <a:t>’ </a:t>
            </a:r>
            <a:r>
              <a:rPr lang="hu-HU" sz="1600" b="1" dirty="0" err="1" smtClean="0">
                <a:solidFill>
                  <a:schemeClr val="accent4">
                    <a:lumMod val="75000"/>
                  </a:schemeClr>
                </a:solidFill>
              </a:rPr>
              <a:t>attack</a:t>
            </a:r>
            <a:endParaRPr lang="hu-HU" sz="1600" b="1" dirty="0" smtClean="0">
              <a:solidFill>
                <a:schemeClr val="accent4">
                  <a:lumMod val="75000"/>
                </a:schemeClr>
              </a:solidFill>
            </a:endParaRPr>
          </a:p>
        </p:txBody>
      </p:sp>
      <p:sp>
        <p:nvSpPr>
          <p:cNvPr id="13" name="Szalagnyíl jobbra 12"/>
          <p:cNvSpPr/>
          <p:nvPr/>
        </p:nvSpPr>
        <p:spPr>
          <a:xfrm rot="5400000">
            <a:off x="5372590" y="828399"/>
            <a:ext cx="445814" cy="1402773"/>
          </a:xfrm>
          <a:prstGeom prst="curvedRightArrow">
            <a:avLst>
              <a:gd name="adj1" fmla="val 25000"/>
              <a:gd name="adj2" fmla="val 85874"/>
              <a:gd name="adj3" fmla="val 43938"/>
            </a:avLst>
          </a:prstGeom>
          <a:solidFill>
            <a:schemeClr val="accent6">
              <a:lumMod val="25000"/>
              <a:lumOff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zövegdoboz 13"/>
          <p:cNvSpPr txBox="1"/>
          <p:nvPr/>
        </p:nvSpPr>
        <p:spPr>
          <a:xfrm>
            <a:off x="4837426" y="1695208"/>
            <a:ext cx="1664238" cy="523220"/>
          </a:xfrm>
          <a:prstGeom prst="rect">
            <a:avLst/>
          </a:prstGeom>
          <a:noFill/>
        </p:spPr>
        <p:txBody>
          <a:bodyPr wrap="none" rtlCol="0">
            <a:spAutoFit/>
          </a:bodyPr>
          <a:lstStyle/>
          <a:p>
            <a:r>
              <a:rPr lang="hu-HU" sz="1400" b="1" dirty="0" err="1"/>
              <a:t>p</a:t>
            </a:r>
            <a:r>
              <a:rPr lang="hu-HU" sz="1400" b="1" dirty="0" err="1" smtClean="0"/>
              <a:t>lasticity-rigidity</a:t>
            </a:r>
            <a:r>
              <a:rPr lang="hu-HU" sz="1400" b="1" dirty="0" smtClean="0"/>
              <a:t> </a:t>
            </a:r>
          </a:p>
          <a:p>
            <a:pPr algn="ctr"/>
            <a:r>
              <a:rPr lang="hu-HU" sz="1400" b="1" dirty="0" err="1" smtClean="0"/>
              <a:t>cycles</a:t>
            </a:r>
            <a:endParaRPr lang="en-US" sz="1400" b="1" dirty="0"/>
          </a:p>
        </p:txBody>
      </p:sp>
      <p:sp>
        <p:nvSpPr>
          <p:cNvPr id="16" name="Szalagnyíl jobbra 15"/>
          <p:cNvSpPr/>
          <p:nvPr/>
        </p:nvSpPr>
        <p:spPr>
          <a:xfrm rot="16200000">
            <a:off x="5446638" y="1517042"/>
            <a:ext cx="445814" cy="1402773"/>
          </a:xfrm>
          <a:prstGeom prst="curvedRightArrow">
            <a:avLst>
              <a:gd name="adj1" fmla="val 25000"/>
              <a:gd name="adj2" fmla="val 85874"/>
              <a:gd name="adj3" fmla="val 43938"/>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églalap 17"/>
          <p:cNvSpPr/>
          <p:nvPr/>
        </p:nvSpPr>
        <p:spPr>
          <a:xfrm>
            <a:off x="4968157" y="1180981"/>
            <a:ext cx="1427629" cy="923330"/>
          </a:xfrm>
          <a:prstGeom prst="rect">
            <a:avLst/>
          </a:prstGeom>
          <a:noFill/>
        </p:spPr>
        <p:txBody>
          <a:bodyPr wrap="none" lIns="91440" tIns="45720" rIns="91440" bIns="45720">
            <a:prstTxWarp prst="textArchUp">
              <a:avLst>
                <a:gd name="adj" fmla="val 11777696"/>
              </a:avLst>
            </a:prstTxWarp>
            <a:spAutoFit/>
          </a:bodyPr>
          <a:lstStyle/>
          <a:p>
            <a:pPr algn="ctr"/>
            <a:r>
              <a:rPr lang="hu-HU" b="1" dirty="0" err="1">
                <a:ln w="0"/>
              </a:rPr>
              <a:t>c</a:t>
            </a:r>
            <a:r>
              <a:rPr lang="hu-HU" b="1" cap="none" spc="0" dirty="0" err="1" smtClean="0">
                <a:ln w="0"/>
                <a:solidFill>
                  <a:schemeClr val="tx1"/>
                </a:solidFill>
              </a:rPr>
              <a:t>ancer</a:t>
            </a:r>
            <a:r>
              <a:rPr lang="hu-HU" b="1" cap="none" spc="0" dirty="0" smtClean="0">
                <a:ln w="0"/>
                <a:solidFill>
                  <a:schemeClr val="tx1"/>
                </a:solidFill>
              </a:rPr>
              <a:t> </a:t>
            </a:r>
            <a:r>
              <a:rPr lang="hu-HU" b="1" cap="none" spc="0" dirty="0" err="1" smtClean="0">
                <a:ln w="0"/>
                <a:solidFill>
                  <a:schemeClr val="tx1"/>
                </a:solidFill>
              </a:rPr>
              <a:t>development</a:t>
            </a:r>
            <a:endParaRPr lang="hu-HU" b="1" cap="none" spc="0" dirty="0">
              <a:ln w="0"/>
              <a:solidFill>
                <a:schemeClr val="tx1"/>
              </a:solidFill>
            </a:endParaRPr>
          </a:p>
        </p:txBody>
      </p:sp>
      <p:sp>
        <p:nvSpPr>
          <p:cNvPr id="20" name="Téglalap 19"/>
          <p:cNvSpPr/>
          <p:nvPr/>
        </p:nvSpPr>
        <p:spPr>
          <a:xfrm>
            <a:off x="241180" y="6596390"/>
            <a:ext cx="12040874" cy="261610"/>
          </a:xfrm>
          <a:prstGeom prst="rect">
            <a:avLst/>
          </a:prstGeom>
        </p:spPr>
        <p:txBody>
          <a:bodyPr wrap="square">
            <a:spAutoFit/>
          </a:bodyPr>
          <a:lstStyle/>
          <a:p>
            <a:r>
              <a:rPr lang="en-US" sz="1100" dirty="0" err="1"/>
              <a:t>Csermely</a:t>
            </a:r>
            <a:r>
              <a:rPr lang="en-US" sz="1100" dirty="0"/>
              <a:t>, Peter, et al. "Structure and dynamics of molecular networks: a novel paradigm of drug discovery: a comprehensive review." </a:t>
            </a:r>
            <a:r>
              <a:rPr lang="en-US" sz="1100" i="1" dirty="0"/>
              <a:t>Pharmacology &amp; therapeutics</a:t>
            </a:r>
            <a:r>
              <a:rPr lang="en-US" sz="1100" dirty="0"/>
              <a:t> 138.3 (2013): 333-408.</a:t>
            </a:r>
          </a:p>
        </p:txBody>
      </p:sp>
    </p:spTree>
    <p:extLst>
      <p:ext uri="{BB962C8B-B14F-4D97-AF65-F5344CB8AC3E}">
        <p14:creationId xmlns:p14="http://schemas.microsoft.com/office/powerpoint/2010/main" val="1063510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Klári">
  <a:themeElements>
    <a:clrScheme name="Custom 4">
      <a:dk1>
        <a:srgbClr val="003B55"/>
      </a:dk1>
      <a:lt1>
        <a:srgbClr val="FFFFFF"/>
      </a:lt1>
      <a:dk2>
        <a:srgbClr val="006666"/>
      </a:dk2>
      <a:lt2>
        <a:srgbClr val="EEF1EE"/>
      </a:lt2>
      <a:accent1>
        <a:srgbClr val="33FFBB"/>
      </a:accent1>
      <a:accent2>
        <a:srgbClr val="FFA61C"/>
      </a:accent2>
      <a:accent3>
        <a:srgbClr val="009999"/>
      </a:accent3>
      <a:accent4>
        <a:srgbClr val="990033"/>
      </a:accent4>
      <a:accent5>
        <a:srgbClr val="006666"/>
      </a:accent5>
      <a:accent6>
        <a:srgbClr val="001120"/>
      </a:accent6>
      <a:hlink>
        <a:srgbClr val="01597F"/>
      </a:hlink>
      <a:folHlink>
        <a:srgbClr val="6600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lári" id="{99C295DD-32F9-48FD-B0C5-C22430005599}" vid="{3A95DF4B-8B64-489D-9BE7-59946FF3CAD6}"/>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Klári</Template>
  <TotalTime>4766</TotalTime>
  <Words>2511</Words>
  <Application>Microsoft Office PowerPoint</Application>
  <PresentationFormat>Szélesvásznú</PresentationFormat>
  <Paragraphs>294</Paragraphs>
  <Slides>35</Slides>
  <Notes>28</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35</vt:i4>
      </vt:variant>
    </vt:vector>
  </HeadingPairs>
  <TitlesOfParts>
    <vt:vector size="42" baseType="lpstr">
      <vt:lpstr>Arial</vt:lpstr>
      <vt:lpstr>Calibri</vt:lpstr>
      <vt:lpstr>Dosis</vt:lpstr>
      <vt:lpstr>Dosis ExtraLight</vt:lpstr>
      <vt:lpstr>g_d0_f11</vt:lpstr>
      <vt:lpstr>Titillium Web Light</vt:lpstr>
      <vt:lpstr>Klári</vt:lpstr>
      <vt:lpstr>Applied network science  in cancer research</vt:lpstr>
      <vt:lpstr>About cancer</vt:lpstr>
      <vt:lpstr>The hallmarks of cancer</vt:lpstr>
      <vt:lpstr>PowerPoint-bemutató</vt:lpstr>
      <vt:lpstr>PowerPoint-bemutató</vt:lpstr>
      <vt:lpstr>PowerPoint-bemutató</vt:lpstr>
      <vt:lpstr>Network science as a tool</vt:lpstr>
      <vt:lpstr>Graph theory basics – if a cancer cell was a network… </vt:lpstr>
      <vt:lpstr>PowerPoint-bemutató</vt:lpstr>
      <vt:lpstr>Network topology I.</vt:lpstr>
      <vt:lpstr>Network topology II. – core-periphery</vt:lpstr>
      <vt:lpstr>Network topology III. - hubs</vt:lpstr>
      <vt:lpstr>Network topology IV. - modules</vt:lpstr>
      <vt:lpstr>The ModuLand method - „Community landscapes”</vt:lpstr>
      <vt:lpstr>Network topology V. – creative nodes</vt:lpstr>
      <vt:lpstr>Signaling networks and cancer</vt:lpstr>
      <vt:lpstr>Protein-protein interaction networks and cancer</vt:lpstr>
      <vt:lpstr>Other networks and cancer</vt:lpstr>
      <vt:lpstr>The next slides are examples of freely available networks, databases and other resources for cancer network research</vt:lpstr>
      <vt:lpstr>UniProt database</vt:lpstr>
      <vt:lpstr>Human Cancer Signaling Network</vt:lpstr>
      <vt:lpstr>OmniPath (signaling network)</vt:lpstr>
      <vt:lpstr>PowerPoint-bemutató</vt:lpstr>
      <vt:lpstr>ComPPI – PPI networks + localization</vt:lpstr>
      <vt:lpstr>String – PPI interaction networks</vt:lpstr>
      <vt:lpstr>Pathway Commons – pathway and interaction database</vt:lpstr>
      <vt:lpstr>Pathway databases – Reactome, KEGG</vt:lpstr>
      <vt:lpstr>BioGRID             DoRothEA               IntAct</vt:lpstr>
      <vt:lpstr>Cancer OMICS databases</vt:lpstr>
      <vt:lpstr>An example of transforming data to link weights</vt:lpstr>
      <vt:lpstr>Example: modeling the development of cancer</vt:lpstr>
      <vt:lpstr>Example: modeling the development of cancer</vt:lpstr>
      <vt:lpstr>PowerPoint-bemutató</vt:lpstr>
      <vt:lpstr>PowerPoint-bemutató</vt:lpstr>
      <vt:lpstr>Thank you for listening!</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network science  in cancer research</dc:title>
  <dc:creator>Kovacs Borbala</dc:creator>
  <cp:lastModifiedBy>Kovacs Borbala</cp:lastModifiedBy>
  <cp:revision>57</cp:revision>
  <dcterms:created xsi:type="dcterms:W3CDTF">2021-04-23T10:22:50Z</dcterms:created>
  <dcterms:modified xsi:type="dcterms:W3CDTF">2021-04-26T17:53:16Z</dcterms:modified>
</cp:coreProperties>
</file>