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9"/>
  </p:notesMasterIdLst>
  <p:sldIdLst>
    <p:sldId id="256" r:id="rId2"/>
    <p:sldId id="274" r:id="rId3"/>
    <p:sldId id="466" r:id="rId4"/>
    <p:sldId id="453" r:id="rId5"/>
    <p:sldId id="447" r:id="rId6"/>
    <p:sldId id="459" r:id="rId7"/>
    <p:sldId id="301" r:id="rId8"/>
    <p:sldId id="426" r:id="rId9"/>
    <p:sldId id="469" r:id="rId10"/>
    <p:sldId id="448" r:id="rId11"/>
    <p:sldId id="454" r:id="rId12"/>
    <p:sldId id="271" r:id="rId13"/>
    <p:sldId id="443" r:id="rId14"/>
    <p:sldId id="462" r:id="rId15"/>
    <p:sldId id="455" r:id="rId16"/>
    <p:sldId id="452" r:id="rId17"/>
    <p:sldId id="450" r:id="rId18"/>
    <p:sldId id="444" r:id="rId19"/>
    <p:sldId id="451" r:id="rId20"/>
    <p:sldId id="456" r:id="rId21"/>
    <p:sldId id="304" r:id="rId22"/>
    <p:sldId id="458" r:id="rId23"/>
    <p:sldId id="457" r:id="rId24"/>
    <p:sldId id="460" r:id="rId25"/>
    <p:sldId id="465" r:id="rId26"/>
    <p:sldId id="446" r:id="rId27"/>
    <p:sldId id="431" r:id="rId28"/>
    <p:sldId id="434" r:id="rId29"/>
    <p:sldId id="438" r:id="rId30"/>
    <p:sldId id="284" r:id="rId31"/>
    <p:sldId id="411" r:id="rId32"/>
    <p:sldId id="335" r:id="rId33"/>
    <p:sldId id="461" r:id="rId34"/>
    <p:sldId id="440" r:id="rId35"/>
    <p:sldId id="472" r:id="rId36"/>
    <p:sldId id="471" r:id="rId37"/>
    <p:sldId id="259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03"/>
    <p:restoredTop sz="95903"/>
  </p:normalViewPr>
  <p:slideViewPr>
    <p:cSldViewPr snapToGrid="0" snapToObjects="1">
      <p:cViewPr>
        <p:scale>
          <a:sx n="80" d="100"/>
          <a:sy n="80" d="100"/>
        </p:scale>
        <p:origin x="1968" y="1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16695-E61E-4B43-B2EC-9E7CC89161BB}" type="datetimeFigureOut">
              <a:rPr lang="hu-HU" smtClean="0"/>
              <a:t>2021. 04. 19.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F271D-E87E-C249-AD97-A709EC982EA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0957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420D5-94CF-CA4A-A257-0F24B399E8F3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1763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Additionally</a:t>
            </a:r>
            <a:r>
              <a:rPr lang="hu-HU" dirty="0"/>
              <a:t>, </a:t>
            </a:r>
            <a:r>
              <a:rPr lang="hu-HU" dirty="0" err="1"/>
              <a:t>when</a:t>
            </a:r>
            <a:r>
              <a:rPr lang="hu-HU" dirty="0"/>
              <a:t> </a:t>
            </a:r>
            <a:r>
              <a:rPr lang="hu-HU" dirty="0" err="1"/>
              <a:t>coloring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connections</a:t>
            </a:r>
            <a:r>
              <a:rPr lang="hu-HU" dirty="0"/>
              <a:t> in </a:t>
            </a:r>
            <a:r>
              <a:rPr lang="hu-HU" dirty="0" err="1"/>
              <a:t>this</a:t>
            </a:r>
            <a:r>
              <a:rPr lang="hu-HU" dirty="0"/>
              <a:t> </a:t>
            </a:r>
            <a:r>
              <a:rPr lang="hu-HU" dirty="0" err="1"/>
              <a:t>network</a:t>
            </a:r>
            <a:r>
              <a:rPr lang="hu-HU" dirty="0"/>
              <a:t> </a:t>
            </a:r>
            <a:r>
              <a:rPr lang="hu-HU" dirty="0" err="1"/>
              <a:t>representation</a:t>
            </a:r>
            <a:r>
              <a:rPr lang="hu-HU" dirty="0"/>
              <a:t> </a:t>
            </a:r>
            <a:r>
              <a:rPr lang="hu-HU" dirty="0" err="1"/>
              <a:t>based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predicted</a:t>
            </a:r>
            <a:r>
              <a:rPr lang="hu-HU" dirty="0"/>
              <a:t> </a:t>
            </a:r>
            <a:r>
              <a:rPr lang="hu-HU" dirty="0" err="1"/>
              <a:t>polarities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represented</a:t>
            </a:r>
            <a:r>
              <a:rPr lang="hu-HU" dirty="0"/>
              <a:t> </a:t>
            </a:r>
            <a:r>
              <a:rPr lang="hu-HU" dirty="0" err="1"/>
              <a:t>synapses</a:t>
            </a:r>
            <a:r>
              <a:rPr lang="hu-HU" dirty="0"/>
              <a:t>, we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/>
              <a:t>able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link </a:t>
            </a:r>
            <a:r>
              <a:rPr lang="hu-HU" dirty="0" err="1"/>
              <a:t>certain</a:t>
            </a:r>
            <a:r>
              <a:rPr lang="hu-HU" dirty="0"/>
              <a:t> </a:t>
            </a:r>
            <a:r>
              <a:rPr lang="hu-HU" dirty="0" err="1"/>
              <a:t>inhibitory</a:t>
            </a:r>
            <a:r>
              <a:rPr lang="hu-HU" dirty="0"/>
              <a:t> </a:t>
            </a:r>
            <a:r>
              <a:rPr lang="hu-HU" dirty="0" err="1"/>
              <a:t>or</a:t>
            </a:r>
            <a:r>
              <a:rPr lang="hu-HU" dirty="0"/>
              <a:t> </a:t>
            </a:r>
            <a:r>
              <a:rPr lang="hu-HU" dirty="0" err="1"/>
              <a:t>complex-dense</a:t>
            </a:r>
            <a:r>
              <a:rPr lang="hu-HU" dirty="0"/>
              <a:t> </a:t>
            </a:r>
            <a:r>
              <a:rPr lang="hu-HU" dirty="0" err="1"/>
              <a:t>regions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anatomical</a:t>
            </a:r>
            <a:r>
              <a:rPr lang="hu-HU" dirty="0"/>
              <a:t> </a:t>
            </a:r>
            <a:r>
              <a:rPr lang="hu-HU" dirty="0" err="1"/>
              <a:t>or</a:t>
            </a:r>
            <a:r>
              <a:rPr lang="hu-HU" dirty="0"/>
              <a:t> </a:t>
            </a:r>
            <a:r>
              <a:rPr lang="hu-HU" dirty="0" err="1"/>
              <a:t>functional</a:t>
            </a:r>
            <a:r>
              <a:rPr lang="hu-HU" dirty="0"/>
              <a:t> </a:t>
            </a:r>
            <a:r>
              <a:rPr lang="hu-HU" dirty="0" err="1"/>
              <a:t>clusters</a:t>
            </a:r>
            <a:r>
              <a:rPr lang="hu-HU" dirty="0"/>
              <a:t> of neurons. </a:t>
            </a:r>
          </a:p>
          <a:p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example</a:t>
            </a:r>
            <a:r>
              <a:rPr lang="hu-HU" dirty="0"/>
              <a:t>,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many</a:t>
            </a:r>
            <a:r>
              <a:rPr lang="hu-HU" dirty="0"/>
              <a:t> </a:t>
            </a:r>
            <a:r>
              <a:rPr lang="hu-HU" dirty="0" err="1"/>
              <a:t>connections</a:t>
            </a:r>
            <a:r>
              <a:rPr lang="hu-HU" dirty="0"/>
              <a:t> </a:t>
            </a:r>
            <a:r>
              <a:rPr lang="hu-HU" dirty="0" err="1"/>
              <a:t>related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ventral</a:t>
            </a:r>
            <a:r>
              <a:rPr lang="hu-HU" dirty="0"/>
              <a:t> </a:t>
            </a:r>
            <a:r>
              <a:rPr lang="hu-HU" dirty="0" err="1"/>
              <a:t>ganglion</a:t>
            </a:r>
            <a:r>
              <a:rPr lang="hu-HU" dirty="0"/>
              <a:t> </a:t>
            </a:r>
            <a:r>
              <a:rPr lang="hu-HU" dirty="0" err="1"/>
              <a:t>predicted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be inhibitory. 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0F6E1-F0E2-8344-92CC-5876A483973F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5216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When</a:t>
            </a:r>
            <a:r>
              <a:rPr lang="hu-HU" dirty="0"/>
              <a:t> </a:t>
            </a:r>
            <a:r>
              <a:rPr lang="hu-HU" dirty="0" err="1"/>
              <a:t>digging</a:t>
            </a:r>
            <a:r>
              <a:rPr lang="hu-HU" dirty="0"/>
              <a:t> a bit more </a:t>
            </a:r>
            <a:r>
              <a:rPr lang="hu-HU" dirty="0" err="1"/>
              <a:t>into</a:t>
            </a:r>
            <a:r>
              <a:rPr lang="hu-HU" dirty="0"/>
              <a:t> </a:t>
            </a:r>
            <a:r>
              <a:rPr lang="hu-HU" dirty="0" err="1"/>
              <a:t>details</a:t>
            </a:r>
            <a:r>
              <a:rPr lang="hu-HU" dirty="0"/>
              <a:t>, </a:t>
            </a:r>
            <a:r>
              <a:rPr lang="hu-HU" dirty="0" err="1"/>
              <a:t>tt’s</a:t>
            </a:r>
            <a:r>
              <a:rPr lang="hu-HU" dirty="0"/>
              <a:t> </a:t>
            </a:r>
            <a:r>
              <a:rPr lang="hu-HU" dirty="0" err="1"/>
              <a:t>quite</a:t>
            </a:r>
            <a:r>
              <a:rPr lang="hu-HU" dirty="0"/>
              <a:t> </a:t>
            </a:r>
            <a:r>
              <a:rPr lang="hu-HU" dirty="0" err="1"/>
              <a:t>interesting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see</a:t>
            </a:r>
            <a:r>
              <a:rPr lang="hu-HU" dirty="0"/>
              <a:t> </a:t>
            </a:r>
            <a:r>
              <a:rPr lang="hu-HU" dirty="0" err="1"/>
              <a:t>what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excitatry:inhibitory</a:t>
            </a:r>
            <a:r>
              <a:rPr lang="hu-HU" dirty="0"/>
              <a:t> ratios </a:t>
            </a:r>
            <a:r>
              <a:rPr lang="hu-HU" dirty="0" err="1"/>
              <a:t>look</a:t>
            </a:r>
            <a:r>
              <a:rPr lang="hu-HU" dirty="0"/>
              <a:t> </a:t>
            </a:r>
            <a:r>
              <a:rPr lang="hu-HU" dirty="0" err="1"/>
              <a:t>like</a:t>
            </a:r>
            <a:r>
              <a:rPr lang="hu-HU" dirty="0"/>
              <a:t> </a:t>
            </a:r>
            <a:r>
              <a:rPr lang="hu-HU" dirty="0" err="1"/>
              <a:t>when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neurons </a:t>
            </a:r>
            <a:r>
              <a:rPr lang="hu-HU" dirty="0" err="1"/>
              <a:t>are</a:t>
            </a:r>
            <a:r>
              <a:rPr lang="hu-HU" dirty="0"/>
              <a:t> </a:t>
            </a:r>
            <a:r>
              <a:rPr lang="hu-HU" dirty="0" err="1"/>
              <a:t>grouped</a:t>
            </a:r>
            <a:r>
              <a:rPr lang="hu-HU" dirty="0"/>
              <a:t> </a:t>
            </a:r>
            <a:r>
              <a:rPr lang="hu-HU" dirty="0" err="1"/>
              <a:t>based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their</a:t>
            </a:r>
            <a:r>
              <a:rPr lang="hu-HU" dirty="0"/>
              <a:t> </a:t>
            </a:r>
            <a:r>
              <a:rPr lang="hu-HU" dirty="0" err="1"/>
              <a:t>modalities</a:t>
            </a:r>
            <a:r>
              <a:rPr lang="hu-HU" dirty="0"/>
              <a:t>. </a:t>
            </a:r>
          </a:p>
          <a:p>
            <a:r>
              <a:rPr lang="hu-HU" dirty="0"/>
              <a:t>We </a:t>
            </a:r>
            <a:r>
              <a:rPr lang="hu-HU" dirty="0" err="1"/>
              <a:t>can</a:t>
            </a:r>
            <a:r>
              <a:rPr lang="hu-HU" dirty="0"/>
              <a:t> </a:t>
            </a:r>
            <a:r>
              <a:rPr lang="hu-HU" dirty="0" err="1"/>
              <a:t>see</a:t>
            </a:r>
            <a:r>
              <a:rPr lang="hu-HU" dirty="0"/>
              <a:t> </a:t>
            </a:r>
            <a:r>
              <a:rPr lang="hu-HU" dirty="0" err="1"/>
              <a:t>that</a:t>
            </a:r>
            <a:r>
              <a:rPr lang="hu-HU" dirty="0"/>
              <a:t> </a:t>
            </a:r>
            <a:r>
              <a:rPr lang="hu-HU" dirty="0" err="1"/>
              <a:t>connections</a:t>
            </a:r>
            <a:r>
              <a:rPr lang="hu-HU" dirty="0"/>
              <a:t> </a:t>
            </a:r>
            <a:r>
              <a:rPr lang="hu-HU" dirty="0" err="1"/>
              <a:t>going</a:t>
            </a:r>
            <a:r>
              <a:rPr lang="hu-HU" dirty="0"/>
              <a:t> in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forward</a:t>
            </a:r>
            <a:r>
              <a:rPr lang="hu-HU" dirty="0"/>
              <a:t> </a:t>
            </a:r>
            <a:r>
              <a:rPr lang="hu-HU" dirty="0" err="1"/>
              <a:t>directions</a:t>
            </a:r>
            <a:r>
              <a:rPr lang="hu-HU" dirty="0"/>
              <a:t>, </a:t>
            </a:r>
            <a:r>
              <a:rPr lang="hu-HU" dirty="0" err="1"/>
              <a:t>namely</a:t>
            </a:r>
            <a:r>
              <a:rPr lang="hu-HU" dirty="0"/>
              <a:t> 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sensory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inter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motor neurons </a:t>
            </a:r>
            <a:r>
              <a:rPr lang="hu-HU" dirty="0" err="1"/>
              <a:t>present</a:t>
            </a:r>
            <a:r>
              <a:rPr lang="hu-HU" dirty="0"/>
              <a:t> an </a:t>
            </a:r>
            <a:r>
              <a:rPr lang="hu-HU" dirty="0" err="1"/>
              <a:t>excitatory</a:t>
            </a:r>
            <a:r>
              <a:rPr lang="hu-HU" dirty="0"/>
              <a:t> </a:t>
            </a:r>
            <a:r>
              <a:rPr lang="hu-HU" dirty="0" err="1"/>
              <a:t>exces</a:t>
            </a:r>
            <a:r>
              <a:rPr lang="hu-HU" dirty="0"/>
              <a:t>. </a:t>
            </a:r>
            <a:r>
              <a:rPr lang="hu-HU" dirty="0" err="1"/>
              <a:t>Conversely</a:t>
            </a:r>
            <a:r>
              <a:rPr lang="hu-HU" dirty="0"/>
              <a:t>,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backward</a:t>
            </a:r>
            <a:r>
              <a:rPr lang="hu-HU" dirty="0"/>
              <a:t> </a:t>
            </a:r>
            <a:r>
              <a:rPr lang="hu-HU" dirty="0" err="1"/>
              <a:t>directions</a:t>
            </a:r>
            <a:r>
              <a:rPr lang="hu-HU" dirty="0"/>
              <a:t>, </a:t>
            </a:r>
            <a:r>
              <a:rPr lang="hu-HU" dirty="0" err="1"/>
              <a:t>so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example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motor </a:t>
            </a:r>
            <a:r>
              <a:rPr lang="hu-HU" dirty="0" err="1"/>
              <a:t>to</a:t>
            </a:r>
            <a:r>
              <a:rPr lang="hu-HU" dirty="0"/>
              <a:t> interneuron </a:t>
            </a:r>
            <a:r>
              <a:rPr lang="hu-HU" dirty="0" err="1"/>
              <a:t>direction</a:t>
            </a:r>
            <a:r>
              <a:rPr lang="hu-HU" dirty="0"/>
              <a:t>, show an </a:t>
            </a:r>
            <a:r>
              <a:rPr lang="hu-HU" dirty="0" err="1"/>
              <a:t>inhibitory</a:t>
            </a:r>
            <a:r>
              <a:rPr lang="hu-HU" dirty="0"/>
              <a:t> </a:t>
            </a:r>
            <a:r>
              <a:rPr lang="hu-HU" dirty="0" err="1"/>
              <a:t>excess</a:t>
            </a:r>
            <a:r>
              <a:rPr lang="hu-HU" dirty="0"/>
              <a:t>. 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0F6E1-F0E2-8344-92CC-5876A483973F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6789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F271D-E87E-C249-AD97-A709EC982EA1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1848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839B-9455-BA48-93DD-9A190DA2AE0F}" type="datetimeFigureOut">
              <a:rPr lang="hu-HU" smtClean="0"/>
              <a:t>2021. 04. 19.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76564-CE22-0B44-BBB4-4A041889AB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3589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839B-9455-BA48-93DD-9A190DA2AE0F}" type="datetimeFigureOut">
              <a:rPr lang="hu-HU" smtClean="0"/>
              <a:t>2021. 04. 19.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76564-CE22-0B44-BBB4-4A041889AB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3492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839B-9455-BA48-93DD-9A190DA2AE0F}" type="datetimeFigureOut">
              <a:rPr lang="hu-HU" smtClean="0"/>
              <a:t>2021. 04. 19.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76564-CE22-0B44-BBB4-4A041889AB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975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11860"/>
            <a:ext cx="7886700" cy="90438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35837"/>
            <a:ext cx="7886700" cy="46411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839B-9455-BA48-93DD-9A190DA2AE0F}" type="datetimeFigureOut">
              <a:rPr lang="hu-HU" smtClean="0"/>
              <a:t>2021. 04. 19.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76564-CE22-0B44-BBB4-4A041889AB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5614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839B-9455-BA48-93DD-9A190DA2AE0F}" type="datetimeFigureOut">
              <a:rPr lang="hu-HU" smtClean="0"/>
              <a:t>2021. 04. 19.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76564-CE22-0B44-BBB4-4A041889AB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362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839B-9455-BA48-93DD-9A190DA2AE0F}" type="datetimeFigureOut">
              <a:rPr lang="hu-HU" smtClean="0"/>
              <a:t>2021. 04. 19.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76564-CE22-0B44-BBB4-4A041889AB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8952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839B-9455-BA48-93DD-9A190DA2AE0F}" type="datetimeFigureOut">
              <a:rPr lang="hu-HU" smtClean="0"/>
              <a:t>2021. 04. 19.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76564-CE22-0B44-BBB4-4A041889AB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974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839B-9455-BA48-93DD-9A190DA2AE0F}" type="datetimeFigureOut">
              <a:rPr lang="hu-HU" smtClean="0"/>
              <a:t>2021. 04. 19.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76564-CE22-0B44-BBB4-4A041889AB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3898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839B-9455-BA48-93DD-9A190DA2AE0F}" type="datetimeFigureOut">
              <a:rPr lang="hu-HU" smtClean="0"/>
              <a:t>2021. 04. 19.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76564-CE22-0B44-BBB4-4A041889AB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3349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839B-9455-BA48-93DD-9A190DA2AE0F}" type="datetimeFigureOut">
              <a:rPr lang="hu-HU" smtClean="0"/>
              <a:t>2021. 04. 19.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76564-CE22-0B44-BBB4-4A041889AB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1930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839B-9455-BA48-93DD-9A190DA2AE0F}" type="datetimeFigureOut">
              <a:rPr lang="hu-HU" smtClean="0"/>
              <a:t>2021. 04. 19.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76564-CE22-0B44-BBB4-4A041889AB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225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4839B-9455-BA48-93DD-9A190DA2AE0F}" type="datetimeFigureOut">
              <a:rPr lang="hu-HU" smtClean="0"/>
              <a:t>2021. 04. 19.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76564-CE22-0B44-BBB4-4A041889AB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1931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9cTwWYDrRE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_wG5PfDIoU?feature=oembed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0F0B5F-B7CF-3846-81B5-0748647C70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21" r="17535"/>
          <a:stretch/>
        </p:blipFill>
        <p:spPr>
          <a:xfrm>
            <a:off x="294290" y="146120"/>
            <a:ext cx="8558790" cy="65923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B15A0-24B3-1C4C-95BC-8BE5AC6CF7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924" y="1689921"/>
            <a:ext cx="8282152" cy="2430135"/>
          </a:xfrm>
        </p:spPr>
        <p:txBody>
          <a:bodyPr>
            <a:normAutofit/>
          </a:bodyPr>
          <a:lstStyle/>
          <a:p>
            <a:r>
              <a:rPr lang="hu-HU" sz="4000" dirty="0" err="1"/>
              <a:t>Connectomics</a:t>
            </a:r>
            <a:r>
              <a:rPr lang="hu-HU" sz="4000" dirty="0"/>
              <a:t> –  </a:t>
            </a:r>
            <a:r>
              <a:rPr lang="hu-HU" sz="4000" dirty="0" err="1"/>
              <a:t>network</a:t>
            </a:r>
            <a:r>
              <a:rPr lang="hu-HU" sz="4000" dirty="0"/>
              <a:t> </a:t>
            </a:r>
            <a:r>
              <a:rPr lang="hu-HU" sz="4000" dirty="0" err="1"/>
              <a:t>neuroscience</a:t>
            </a:r>
            <a:br>
              <a:rPr lang="hu-HU" sz="4000" dirty="0"/>
            </a:br>
            <a:br>
              <a:rPr lang="hu-HU" sz="3600" dirty="0"/>
            </a:br>
            <a:r>
              <a:rPr lang="hu-HU" sz="3200" dirty="0" err="1"/>
              <a:t>Konnektomika</a:t>
            </a:r>
            <a:r>
              <a:rPr lang="hu-HU" sz="3200" dirty="0"/>
              <a:t>: a hálózat- és az </a:t>
            </a:r>
            <a:br>
              <a:rPr lang="hu-HU" sz="3200" dirty="0"/>
            </a:br>
            <a:r>
              <a:rPr lang="hu-HU" sz="3200" dirty="0"/>
              <a:t>idegtudomány találkozása</a:t>
            </a:r>
            <a:endParaRPr lang="hu-HU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C6FE01-1E85-D445-8DB5-4DF7AD804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07" y="5819722"/>
            <a:ext cx="4615933" cy="1010846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hu-HU" dirty="0"/>
              <a:t>Bánk G. Fenyves, MD</a:t>
            </a:r>
          </a:p>
          <a:p>
            <a:pPr algn="l"/>
            <a:r>
              <a:rPr lang="hu-HU" sz="1900" dirty="0" err="1"/>
              <a:t>Department</a:t>
            </a:r>
            <a:r>
              <a:rPr lang="hu-HU" sz="1900" dirty="0"/>
              <a:t> of </a:t>
            </a:r>
            <a:r>
              <a:rPr lang="hu-HU" sz="1900" dirty="0" err="1"/>
              <a:t>Molecular</a:t>
            </a:r>
            <a:r>
              <a:rPr lang="hu-HU" sz="1900" dirty="0"/>
              <a:t> </a:t>
            </a:r>
            <a:r>
              <a:rPr lang="hu-HU" sz="1900" dirty="0" err="1"/>
              <a:t>Biology</a:t>
            </a:r>
            <a:r>
              <a:rPr lang="hu-HU" sz="1900" dirty="0"/>
              <a:t>, LINK </a:t>
            </a:r>
            <a:r>
              <a:rPr lang="hu-HU" sz="1900" dirty="0" err="1"/>
              <a:t>group</a:t>
            </a:r>
            <a:endParaRPr lang="hu-HU" sz="1900" dirty="0"/>
          </a:p>
          <a:p>
            <a:pPr algn="l"/>
            <a:r>
              <a:rPr lang="hu-HU" sz="1900" dirty="0" err="1"/>
              <a:t>fenyves.bank_gabor@med.semmelweis-univ.hu</a:t>
            </a:r>
            <a:endParaRPr lang="hu-HU" sz="19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FF45F4-1EDF-0440-B7B0-FDBE2369136E}"/>
              </a:ext>
            </a:extLst>
          </p:cNvPr>
          <p:cNvSpPr txBox="1"/>
          <p:nvPr/>
        </p:nvSpPr>
        <p:spPr>
          <a:xfrm>
            <a:off x="7296703" y="5836449"/>
            <a:ext cx="1696811" cy="88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hu-HU" dirty="0" err="1"/>
              <a:t>April</a:t>
            </a:r>
            <a:r>
              <a:rPr lang="hu-HU" dirty="0"/>
              <a:t> 19, 2021</a:t>
            </a:r>
          </a:p>
          <a:p>
            <a:pPr algn="r">
              <a:lnSpc>
                <a:spcPct val="150000"/>
              </a:lnSpc>
            </a:pPr>
            <a:r>
              <a:rPr lang="hu-HU" dirty="0"/>
              <a:t>Network </a:t>
            </a:r>
            <a:r>
              <a:rPr lang="hu-HU" dirty="0" err="1"/>
              <a:t>course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6487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C86E3-182A-C048-954C-D42253FB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27180"/>
          </a:xfrm>
        </p:spPr>
        <p:txBody>
          <a:bodyPr/>
          <a:lstStyle/>
          <a:p>
            <a:r>
              <a:rPr lang="hu-HU" dirty="0" err="1"/>
              <a:t>Challanges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D6D9D-A35F-7447-8348-7F0C6CAA3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720" y="1520825"/>
            <a:ext cx="7886700" cy="4351338"/>
          </a:xfrm>
        </p:spPr>
        <p:txBody>
          <a:bodyPr>
            <a:normAutofit/>
          </a:bodyPr>
          <a:lstStyle/>
          <a:p>
            <a:r>
              <a:rPr lang="hu-HU" dirty="0" err="1"/>
              <a:t>multiple</a:t>
            </a:r>
            <a:r>
              <a:rPr lang="hu-HU" dirty="0"/>
              <a:t> </a:t>
            </a:r>
            <a:r>
              <a:rPr lang="hu-HU" dirty="0" err="1"/>
              <a:t>scales</a:t>
            </a:r>
            <a:endParaRPr lang="hu-HU" dirty="0"/>
          </a:p>
          <a:p>
            <a:pPr lvl="1"/>
            <a:r>
              <a:rPr lang="hu-HU" dirty="0" err="1"/>
              <a:t>micro</a:t>
            </a:r>
            <a:r>
              <a:rPr lang="hu-HU" dirty="0"/>
              <a:t> » </a:t>
            </a:r>
            <a:r>
              <a:rPr lang="hu-HU" dirty="0" err="1"/>
              <a:t>meso</a:t>
            </a:r>
            <a:r>
              <a:rPr lang="hu-HU" dirty="0"/>
              <a:t> » </a:t>
            </a:r>
            <a:r>
              <a:rPr lang="hu-HU" dirty="0" err="1"/>
              <a:t>macro</a:t>
            </a:r>
            <a:endParaRPr lang="hu-HU" dirty="0"/>
          </a:p>
          <a:p>
            <a:pPr marL="457200" lvl="1" indent="0">
              <a:buNone/>
            </a:pPr>
            <a:endParaRPr lang="hu-HU" dirty="0"/>
          </a:p>
          <a:p>
            <a:pPr marL="457200" lvl="1" indent="0">
              <a:buNone/>
            </a:pPr>
            <a:endParaRPr lang="hu-HU" dirty="0"/>
          </a:p>
          <a:p>
            <a:r>
              <a:rPr lang="hu-HU" dirty="0" err="1"/>
              <a:t>temporal</a:t>
            </a:r>
            <a:r>
              <a:rPr lang="hu-HU" dirty="0"/>
              <a:t> </a:t>
            </a:r>
            <a:r>
              <a:rPr lang="hu-HU" dirty="0" err="1"/>
              <a:t>dynamics</a:t>
            </a:r>
            <a:endParaRPr lang="hu-HU" dirty="0"/>
          </a:p>
          <a:p>
            <a:pPr lvl="1"/>
            <a:r>
              <a:rPr lang="hu-HU" dirty="0" err="1"/>
              <a:t>development</a:t>
            </a:r>
            <a:r>
              <a:rPr lang="hu-HU" dirty="0"/>
              <a:t> </a:t>
            </a:r>
          </a:p>
          <a:p>
            <a:pPr lvl="1"/>
            <a:r>
              <a:rPr lang="hu-HU" dirty="0" err="1"/>
              <a:t>neuroplasticity</a:t>
            </a:r>
            <a:endParaRPr lang="hu-HU" dirty="0"/>
          </a:p>
          <a:p>
            <a:pPr lvl="1"/>
            <a:endParaRPr lang="hu-HU" dirty="0"/>
          </a:p>
          <a:p>
            <a:pPr lvl="1"/>
            <a:endParaRPr lang="hu-HU" dirty="0"/>
          </a:p>
          <a:p>
            <a:r>
              <a:rPr lang="hu-HU" dirty="0" err="1"/>
              <a:t>interindividual</a:t>
            </a:r>
            <a:r>
              <a:rPr lang="hu-HU" dirty="0"/>
              <a:t> </a:t>
            </a:r>
            <a:r>
              <a:rPr lang="hu-HU" dirty="0" err="1"/>
              <a:t>variability</a:t>
            </a:r>
            <a:endParaRPr lang="hu-HU" dirty="0"/>
          </a:p>
        </p:txBody>
      </p:sp>
      <p:pic>
        <p:nvPicPr>
          <p:cNvPr id="4" name="Kép 1">
            <a:extLst>
              <a:ext uri="{FF2B5EF4-FFF2-40B4-BE49-F238E27FC236}">
                <a16:creationId xmlns:a16="http://schemas.microsoft.com/office/drawing/2014/main" id="{8785A02D-599B-3841-B24E-ABC4C698E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7171" r="7669" b="12415"/>
          <a:stretch/>
        </p:blipFill>
        <p:spPr>
          <a:xfrm>
            <a:off x="6230104" y="4581900"/>
            <a:ext cx="1904903" cy="1619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0B58DA-C8C1-9245-B36F-9CA35B9691AE}"/>
              </a:ext>
            </a:extLst>
          </p:cNvPr>
          <p:cNvSpPr txBox="1"/>
          <p:nvPr/>
        </p:nvSpPr>
        <p:spPr>
          <a:xfrm>
            <a:off x="6082085" y="5776463"/>
            <a:ext cx="12287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chemeClr val="bg2">
                    <a:lumMod val="50000"/>
                  </a:schemeClr>
                </a:solidFill>
              </a:rPr>
              <a:t>MR </a:t>
            </a:r>
            <a:r>
              <a:rPr lang="hu-HU" sz="1200" dirty="0" err="1">
                <a:solidFill>
                  <a:schemeClr val="bg2">
                    <a:lumMod val="50000"/>
                  </a:schemeClr>
                </a:solidFill>
              </a:rPr>
              <a:t>tractography</a:t>
            </a:r>
            <a:endParaRPr lang="hu-HU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1DE9CA-4FFB-6146-95EB-E5AF1CEA4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835" y="1473045"/>
            <a:ext cx="3608794" cy="26575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C8D6B0-E31D-E549-9569-985FE30B4550}"/>
              </a:ext>
            </a:extLst>
          </p:cNvPr>
          <p:cNvSpPr/>
          <p:nvPr/>
        </p:nvSpPr>
        <p:spPr>
          <a:xfrm>
            <a:off x="5880847" y="6581001"/>
            <a:ext cx="32631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>
                <a:solidFill>
                  <a:schemeClr val="bg2">
                    <a:lumMod val="75000"/>
                  </a:schemeClr>
                </a:solidFill>
              </a:rPr>
              <a:t>https://</a:t>
            </a:r>
            <a:r>
              <a:rPr lang="hu-HU" sz="1200" dirty="0" err="1">
                <a:solidFill>
                  <a:schemeClr val="bg2">
                    <a:lumMod val="75000"/>
                  </a:schemeClr>
                </a:solidFill>
              </a:rPr>
              <a:t>doi.org</a:t>
            </a:r>
            <a:r>
              <a:rPr lang="hu-HU" sz="1200" dirty="0">
                <a:solidFill>
                  <a:schemeClr val="bg2">
                    <a:lumMod val="75000"/>
                  </a:schemeClr>
                </a:solidFill>
              </a:rPr>
              <a:t>/10.1016/j.neubiorev.2018.03.001</a:t>
            </a:r>
          </a:p>
        </p:txBody>
      </p:sp>
    </p:spTree>
    <p:extLst>
      <p:ext uri="{BB962C8B-B14F-4D97-AF65-F5344CB8AC3E}">
        <p14:creationId xmlns:p14="http://schemas.microsoft.com/office/powerpoint/2010/main" val="2603666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121D03-0AA7-0B4C-BB20-4CB31BF32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88" b="8862"/>
          <a:stretch/>
        </p:blipFill>
        <p:spPr>
          <a:xfrm>
            <a:off x="2615160" y="1268863"/>
            <a:ext cx="4258251" cy="5018922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DDCD6B-AF3F-5746-88E0-4934D58DA84E}"/>
              </a:ext>
            </a:extLst>
          </p:cNvPr>
          <p:cNvSpPr/>
          <p:nvPr/>
        </p:nvSpPr>
        <p:spPr>
          <a:xfrm>
            <a:off x="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200" dirty="0">
                <a:solidFill>
                  <a:schemeClr val="bg2">
                    <a:lumMod val="75000"/>
                  </a:schemeClr>
                </a:solidFill>
              </a:rPr>
              <a:t>https://</a:t>
            </a:r>
            <a:r>
              <a:rPr lang="hu-HU" sz="1200" dirty="0" err="1">
                <a:solidFill>
                  <a:schemeClr val="bg2">
                    <a:lumMod val="75000"/>
                  </a:schemeClr>
                </a:solidFill>
              </a:rPr>
              <a:t>doi.org</a:t>
            </a:r>
            <a:r>
              <a:rPr lang="hu-HU" sz="1200" dirty="0">
                <a:solidFill>
                  <a:schemeClr val="bg2">
                    <a:lumMod val="75000"/>
                  </a:schemeClr>
                </a:solidFill>
              </a:rPr>
              <a:t>/10.1016/j.neubiorev.2018.03.001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7A9901-E7C5-064A-AE89-72E82D724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1860"/>
            <a:ext cx="7886700" cy="904381"/>
          </a:xfrm>
        </p:spPr>
        <p:txBody>
          <a:bodyPr/>
          <a:lstStyle/>
          <a:p>
            <a:r>
              <a:rPr lang="hu-HU" dirty="0" err="1"/>
              <a:t>Multiple</a:t>
            </a:r>
            <a:r>
              <a:rPr lang="hu-HU" dirty="0"/>
              <a:t> </a:t>
            </a:r>
            <a:r>
              <a:rPr lang="hu-HU" dirty="0" err="1"/>
              <a:t>connectome</a:t>
            </a:r>
            <a:r>
              <a:rPr lang="hu-HU" dirty="0"/>
              <a:t> </a:t>
            </a:r>
            <a:r>
              <a:rPr lang="hu-HU" dirty="0" err="1"/>
              <a:t>scales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03847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2156-7B65-234B-B52D-228B332AD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Macroconnectome</a:t>
            </a:r>
            <a:endParaRPr lang="hu-H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DF17EA-6CF7-4640-822F-6462A3A97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229" y="2165132"/>
            <a:ext cx="5404462" cy="33212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D18524-845E-A549-A1BA-A8C9D9DDD814}"/>
              </a:ext>
            </a:extLst>
          </p:cNvPr>
          <p:cNvSpPr txBox="1"/>
          <p:nvPr/>
        </p:nvSpPr>
        <p:spPr>
          <a:xfrm>
            <a:off x="5159326" y="6396335"/>
            <a:ext cx="3848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1200" dirty="0">
                <a:solidFill>
                  <a:schemeClr val="bg2">
                    <a:lumMod val="75000"/>
                  </a:schemeClr>
                </a:solidFill>
              </a:rPr>
              <a:t>http://</a:t>
            </a:r>
            <a:r>
              <a:rPr lang="hu-HU" sz="1200" dirty="0" err="1">
                <a:solidFill>
                  <a:schemeClr val="bg2">
                    <a:lumMod val="75000"/>
                  </a:schemeClr>
                </a:solidFill>
              </a:rPr>
              <a:t>www.mhs.ox.ac.uk</a:t>
            </a:r>
            <a:endParaRPr lang="hu-HU" sz="1200" dirty="0">
              <a:solidFill>
                <a:schemeClr val="bg2">
                  <a:lumMod val="75000"/>
                </a:schemeClr>
              </a:solidFill>
            </a:endParaRPr>
          </a:p>
          <a:p>
            <a:pPr algn="r"/>
            <a:r>
              <a:rPr lang="hu-HU" sz="1200" dirty="0">
                <a:solidFill>
                  <a:schemeClr val="bg2">
                    <a:lumMod val="75000"/>
                  </a:schemeClr>
                </a:solidFill>
              </a:rPr>
              <a:t>https://</a:t>
            </a:r>
            <a:r>
              <a:rPr lang="hu-HU" sz="1200" dirty="0" err="1">
                <a:solidFill>
                  <a:schemeClr val="bg2">
                    <a:lumMod val="75000"/>
                  </a:schemeClr>
                </a:solidFill>
              </a:rPr>
              <a:t>pubs.rsna.org</a:t>
            </a:r>
            <a:r>
              <a:rPr lang="hu-HU" sz="1200" dirty="0">
                <a:solidFill>
                  <a:schemeClr val="bg2">
                    <a:lumMod val="75000"/>
                  </a:schemeClr>
                </a:solidFill>
              </a:rPr>
              <a:t>/</a:t>
            </a:r>
            <a:r>
              <a:rPr lang="hu-HU" sz="1200" dirty="0" err="1">
                <a:solidFill>
                  <a:schemeClr val="bg2">
                    <a:lumMod val="75000"/>
                  </a:schemeClr>
                </a:solidFill>
              </a:rPr>
              <a:t>doi</a:t>
            </a:r>
            <a:r>
              <a:rPr lang="hu-HU" sz="1200" dirty="0">
                <a:solidFill>
                  <a:schemeClr val="bg2">
                    <a:lumMod val="75000"/>
                  </a:schemeClr>
                </a:solidFill>
              </a:rPr>
              <a:t>/</a:t>
            </a:r>
            <a:r>
              <a:rPr lang="hu-HU" sz="1200" dirty="0" err="1">
                <a:solidFill>
                  <a:schemeClr val="bg2">
                    <a:lumMod val="75000"/>
                  </a:schemeClr>
                </a:solidFill>
              </a:rPr>
              <a:t>pdf</a:t>
            </a:r>
            <a:r>
              <a:rPr lang="hu-HU" sz="1200" dirty="0">
                <a:solidFill>
                  <a:schemeClr val="bg2">
                    <a:lumMod val="75000"/>
                  </a:schemeClr>
                </a:solidFill>
              </a:rPr>
              <a:t>/10.1148/radiol.2019194009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8057291-4EFF-864B-A3B6-C1EAF217FF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9" y="4122029"/>
            <a:ext cx="1856172" cy="22636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62CC79-9C58-0B47-BCDB-DE61927F8047}"/>
              </a:ext>
            </a:extLst>
          </p:cNvPr>
          <p:cNvSpPr txBox="1"/>
          <p:nvPr/>
        </p:nvSpPr>
        <p:spPr>
          <a:xfrm>
            <a:off x="531768" y="6346755"/>
            <a:ext cx="2568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FF0000"/>
                </a:solidFill>
              </a:rPr>
              <a:t>activation</a:t>
            </a:r>
            <a:r>
              <a:rPr lang="hu-HU" dirty="0">
                <a:solidFill>
                  <a:srgbClr val="FF0000"/>
                </a:solidFill>
              </a:rPr>
              <a:t>		</a:t>
            </a:r>
            <a:r>
              <a:rPr lang="hu-HU" dirty="0" err="1">
                <a:solidFill>
                  <a:schemeClr val="accent1"/>
                </a:solidFill>
              </a:rPr>
              <a:t>inhibition</a:t>
            </a:r>
            <a:endParaRPr lang="hu-HU" dirty="0">
              <a:solidFill>
                <a:schemeClr val="accent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9ECC3B-D4C8-624E-988E-300545A54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27" y="1586872"/>
            <a:ext cx="3195400" cy="23965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1AB93E-06A0-4047-99A2-FF4F340DCF63}"/>
              </a:ext>
            </a:extLst>
          </p:cNvPr>
          <p:cNvSpPr txBox="1"/>
          <p:nvPr/>
        </p:nvSpPr>
        <p:spPr>
          <a:xfrm>
            <a:off x="262758" y="3626069"/>
            <a:ext cx="1093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err="1">
                <a:solidFill>
                  <a:schemeClr val="bg1"/>
                </a:solidFill>
              </a:rPr>
              <a:t>fMRI</a:t>
            </a:r>
            <a:r>
              <a:rPr lang="hu-HU" sz="1600" dirty="0">
                <a:solidFill>
                  <a:schemeClr val="bg1"/>
                </a:solidFill>
              </a:rPr>
              <a:t> BOLD</a:t>
            </a:r>
          </a:p>
        </p:txBody>
      </p:sp>
    </p:spTree>
    <p:extLst>
      <p:ext uri="{BB962C8B-B14F-4D97-AF65-F5344CB8AC3E}">
        <p14:creationId xmlns:p14="http://schemas.microsoft.com/office/powerpoint/2010/main" val="3136889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A10A-56A4-9443-9B7C-177F6E6B1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Macroconnectomes</a:t>
            </a:r>
            <a:endParaRPr lang="hu-H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9B8B2A-378B-C64E-BDCA-14DA958A5E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0" t="1697" r="14763" b="1330"/>
          <a:stretch/>
        </p:blipFill>
        <p:spPr>
          <a:xfrm>
            <a:off x="4773080" y="1756773"/>
            <a:ext cx="4171224" cy="40520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DDB404-EFEF-A843-9D6E-C8C7EA44C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47" y="4991847"/>
            <a:ext cx="3164915" cy="538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73CC84-482B-034E-BC2A-6B91953CB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92" y="1996024"/>
            <a:ext cx="3772388" cy="20189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411E33-FC54-1A4F-A0E8-1B209F7CA517}"/>
              </a:ext>
            </a:extLst>
          </p:cNvPr>
          <p:cNvSpPr txBox="1"/>
          <p:nvPr/>
        </p:nvSpPr>
        <p:spPr>
          <a:xfrm>
            <a:off x="6437105" y="6550223"/>
            <a:ext cx="2706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chemeClr val="bg2">
                    <a:lumMod val="75000"/>
                  </a:schemeClr>
                </a:solidFill>
              </a:rPr>
              <a:t>https://</a:t>
            </a:r>
            <a:r>
              <a:rPr lang="hu-HU" sz="1400" dirty="0" err="1">
                <a:solidFill>
                  <a:schemeClr val="bg2">
                    <a:lumMod val="75000"/>
                  </a:schemeClr>
                </a:solidFill>
              </a:rPr>
              <a:t>pitgroup.org</a:t>
            </a:r>
            <a:r>
              <a:rPr lang="hu-HU" sz="1400" dirty="0">
                <a:solidFill>
                  <a:schemeClr val="bg2">
                    <a:lumMod val="75000"/>
                  </a:schemeClr>
                </a:solidFill>
              </a:rPr>
              <a:t>/</a:t>
            </a:r>
            <a:r>
              <a:rPr lang="hu-HU" sz="1400" dirty="0" err="1">
                <a:solidFill>
                  <a:schemeClr val="bg2">
                    <a:lumMod val="75000"/>
                  </a:schemeClr>
                </a:solidFill>
              </a:rPr>
              <a:t>connectome</a:t>
            </a:r>
            <a:r>
              <a:rPr lang="hu-HU" sz="1400" dirty="0">
                <a:solidFill>
                  <a:schemeClr val="bg2">
                    <a:lumMod val="7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297131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F243C-2A21-474D-862B-73E767DDC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Microconnectivity</a:t>
            </a:r>
            <a:r>
              <a:rPr lang="hu-HU" dirty="0"/>
              <a:t>: </a:t>
            </a:r>
            <a:r>
              <a:rPr lang="hu-HU" dirty="0" err="1"/>
              <a:t>electronmicroscopy</a:t>
            </a:r>
            <a:endParaRPr lang="hu-HU" dirty="0"/>
          </a:p>
        </p:txBody>
      </p:sp>
      <p:pic>
        <p:nvPicPr>
          <p:cNvPr id="4" name="Online Media 3" descr="EM Data Fly-Through">
            <a:hlinkClick r:id="" action="ppaction://media"/>
            <a:extLst>
              <a:ext uri="{FF2B5EF4-FFF2-40B4-BE49-F238E27FC236}">
                <a16:creationId xmlns:a16="http://schemas.microsoft.com/office/drawing/2014/main" id="{5694C496-2108-B442-9F95-59681FD1347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28650" y="1628775"/>
            <a:ext cx="7886700" cy="44561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111E08-A8CD-C342-A943-690B4DE9AFF7}"/>
              </a:ext>
            </a:extLst>
          </p:cNvPr>
          <p:cNvSpPr txBox="1"/>
          <p:nvPr/>
        </p:nvSpPr>
        <p:spPr>
          <a:xfrm>
            <a:off x="0" y="6550223"/>
            <a:ext cx="3025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Credit: </a:t>
            </a:r>
            <a:r>
              <a:rPr lang="en-US" sz="1200" dirty="0" err="1">
                <a:solidFill>
                  <a:schemeClr val="bg2">
                    <a:lumMod val="75000"/>
                  </a:schemeClr>
                </a:solidFill>
              </a:rPr>
              <a:t>FlyEM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2">
                    <a:lumMod val="75000"/>
                  </a:schemeClr>
                </a:solidFill>
              </a:rPr>
              <a:t>Janelia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 Research Campus, 2020</a:t>
            </a:r>
            <a:endParaRPr lang="hu-HU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950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61F5-79B3-C149-8C22-7C9AF617D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11860"/>
            <a:ext cx="8207125" cy="1790209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hu-HU" dirty="0"/>
              <a:t>Micro/</a:t>
            </a:r>
            <a:r>
              <a:rPr lang="hu-HU" dirty="0" err="1"/>
              <a:t>mesoconnectomes</a:t>
            </a:r>
            <a:r>
              <a:rPr lang="hu-HU" dirty="0"/>
              <a:t>: </a:t>
            </a:r>
            <a:r>
              <a:rPr lang="hu-HU" i="1" dirty="0">
                <a:solidFill>
                  <a:schemeClr val="accent2">
                    <a:lumMod val="75000"/>
                  </a:schemeClr>
                </a:solidFill>
              </a:rPr>
              <a:t>Drosophila</a:t>
            </a:r>
            <a:br>
              <a:rPr lang="hu-HU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hu-HU" dirty="0" err="1"/>
              <a:t>FlyEM</a:t>
            </a:r>
            <a:endParaRPr lang="hu-HU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0B1349-5A5D-5E45-A866-AC850B4111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277" y="2386464"/>
            <a:ext cx="3124363" cy="262551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FEDE07-6593-104F-9326-8634D188DF9A}"/>
              </a:ext>
            </a:extLst>
          </p:cNvPr>
          <p:cNvSpPr txBox="1"/>
          <p:nvPr/>
        </p:nvSpPr>
        <p:spPr>
          <a:xfrm>
            <a:off x="2639330" y="5382260"/>
            <a:ext cx="42176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25.000 neurons (out of 100.000)</a:t>
            </a:r>
          </a:p>
          <a:p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~10</a:t>
            </a:r>
            <a:r>
              <a:rPr lang="hu-HU" sz="2400" baseline="30000" dirty="0">
                <a:solidFill>
                  <a:schemeClr val="accent2">
                    <a:lumMod val="75000"/>
                  </a:schemeClr>
                </a:solidFill>
              </a:rPr>
              <a:t>6 </a:t>
            </a:r>
            <a:r>
              <a:rPr lang="hu-HU" sz="2400" dirty="0" err="1">
                <a:solidFill>
                  <a:schemeClr val="accent2">
                    <a:lumMod val="75000"/>
                  </a:schemeClr>
                </a:solidFill>
              </a:rPr>
              <a:t>connections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 (out of 10</a:t>
            </a:r>
            <a:r>
              <a:rPr lang="hu-HU" sz="2400" baseline="30000" dirty="0">
                <a:solidFill>
                  <a:schemeClr val="accent2">
                    <a:lumMod val="75000"/>
                  </a:schemeClr>
                </a:solidFill>
              </a:rPr>
              <a:t>7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hu-HU" sz="2400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379DCA-CD2D-964C-BF0B-89D93FEA5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021" y="2386705"/>
            <a:ext cx="4516018" cy="26343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7E81A4-7806-6546-87F1-0FFD5FE2D605}"/>
              </a:ext>
            </a:extLst>
          </p:cNvPr>
          <p:cNvSpPr txBox="1"/>
          <p:nvPr/>
        </p:nvSpPr>
        <p:spPr>
          <a:xfrm>
            <a:off x="6572142" y="6581001"/>
            <a:ext cx="2571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2">
                    <a:lumMod val="75000"/>
                  </a:schemeClr>
                </a:solidFill>
              </a:rPr>
              <a:t>FlyEM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2">
                    <a:lumMod val="75000"/>
                  </a:schemeClr>
                </a:solidFill>
              </a:rPr>
              <a:t>Janelia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 Research Campus, 2020</a:t>
            </a:r>
            <a:endParaRPr lang="hu-HU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194D15-D361-8746-80E7-471218C30F7E}"/>
              </a:ext>
            </a:extLst>
          </p:cNvPr>
          <p:cNvSpPr txBox="1"/>
          <p:nvPr/>
        </p:nvSpPr>
        <p:spPr>
          <a:xfrm>
            <a:off x="71919" y="6581001"/>
            <a:ext cx="2207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doi:10.1101/2020.01.21.911859</a:t>
            </a:r>
            <a:endParaRPr lang="hu-HU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233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C3AB8-536D-C64C-88BE-D73D30791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Micro/</a:t>
            </a:r>
            <a:r>
              <a:rPr lang="hu-HU" dirty="0" err="1"/>
              <a:t>mesoconnectomes</a:t>
            </a:r>
            <a:r>
              <a:rPr lang="hu-HU" dirty="0"/>
              <a:t>: </a:t>
            </a:r>
            <a:r>
              <a:rPr lang="hu-HU" i="1" dirty="0">
                <a:solidFill>
                  <a:schemeClr val="accent2">
                    <a:lumMod val="75000"/>
                  </a:schemeClr>
                </a:solidFill>
              </a:rPr>
              <a:t>C. </a:t>
            </a:r>
            <a:r>
              <a:rPr lang="hu-HU" i="1" dirty="0" err="1">
                <a:solidFill>
                  <a:schemeClr val="accent2">
                    <a:lumMod val="75000"/>
                  </a:schemeClr>
                </a:solidFill>
              </a:rPr>
              <a:t>elegans</a:t>
            </a:r>
            <a:endParaRPr lang="hu-H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6D51ED4-3E28-3F4D-BD2B-0E658C954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05" y="1407375"/>
            <a:ext cx="4256628" cy="3101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2AE1AB-89FC-874B-B90B-620851659EF2}"/>
              </a:ext>
            </a:extLst>
          </p:cNvPr>
          <p:cNvSpPr txBox="1"/>
          <p:nvPr/>
        </p:nvSpPr>
        <p:spPr>
          <a:xfrm>
            <a:off x="0" y="6550223"/>
            <a:ext cx="1757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chemeClr val="bg2">
                    <a:lumMod val="75000"/>
                  </a:schemeClr>
                </a:solidFill>
              </a:rPr>
              <a:t>Cook et </a:t>
            </a:r>
            <a:r>
              <a:rPr lang="hu-HU" sz="1200" dirty="0" err="1">
                <a:solidFill>
                  <a:schemeClr val="bg2">
                    <a:lumMod val="75000"/>
                  </a:schemeClr>
                </a:solidFill>
              </a:rPr>
              <a:t>al</a:t>
            </a:r>
            <a:r>
              <a:rPr lang="hu-HU" sz="1200" dirty="0">
                <a:solidFill>
                  <a:schemeClr val="bg2">
                    <a:lumMod val="75000"/>
                  </a:schemeClr>
                </a:solidFill>
              </a:rPr>
              <a:t>. </a:t>
            </a:r>
            <a:r>
              <a:rPr lang="hu-HU" sz="1200" i="1" dirty="0" err="1">
                <a:solidFill>
                  <a:schemeClr val="bg2">
                    <a:lumMod val="75000"/>
                  </a:schemeClr>
                </a:solidFill>
              </a:rPr>
              <a:t>Nature</a:t>
            </a:r>
            <a:r>
              <a:rPr lang="hu-HU" sz="12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hu-HU" sz="1200" dirty="0">
                <a:solidFill>
                  <a:schemeClr val="bg2">
                    <a:lumMod val="75000"/>
                  </a:schemeClr>
                </a:solidFill>
              </a:rPr>
              <a:t>(2019)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887FF7-09B0-E74B-BE46-3E7FBC4C8995}"/>
              </a:ext>
            </a:extLst>
          </p:cNvPr>
          <p:cNvSpPr/>
          <p:nvPr/>
        </p:nvSpPr>
        <p:spPr>
          <a:xfrm>
            <a:off x="4355976" y="6519446"/>
            <a:ext cx="47880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1200" dirty="0">
                <a:solidFill>
                  <a:schemeClr val="bg2">
                    <a:lumMod val="75000"/>
                  </a:schemeClr>
                </a:solidFill>
              </a:rPr>
              <a:t>https://</a:t>
            </a:r>
            <a:r>
              <a:rPr lang="hu-HU" sz="1200" dirty="0" err="1">
                <a:solidFill>
                  <a:schemeClr val="bg2">
                    <a:lumMod val="75000"/>
                  </a:schemeClr>
                </a:solidFill>
              </a:rPr>
              <a:t>www.wormatlas.org</a:t>
            </a:r>
            <a:r>
              <a:rPr lang="hu-HU" sz="1200" dirty="0">
                <a:solidFill>
                  <a:schemeClr val="bg2">
                    <a:lumMod val="75000"/>
                  </a:schemeClr>
                </a:solidFill>
              </a:rPr>
              <a:t>/</a:t>
            </a:r>
            <a:r>
              <a:rPr lang="hu-HU" sz="1200" dirty="0" err="1">
                <a:solidFill>
                  <a:schemeClr val="bg2">
                    <a:lumMod val="75000"/>
                  </a:schemeClr>
                </a:solidFill>
              </a:rPr>
              <a:t>neuronalwiring.html</a:t>
            </a:r>
            <a:endParaRPr lang="hu-HU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DFA08B-FA09-D34D-9F94-60C4121E5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39" y="5872548"/>
            <a:ext cx="6977110" cy="5934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6E394C-09E5-5346-A677-98F62D35F5C2}"/>
              </a:ext>
            </a:extLst>
          </p:cNvPr>
          <p:cNvSpPr txBox="1"/>
          <p:nvPr/>
        </p:nvSpPr>
        <p:spPr>
          <a:xfrm>
            <a:off x="4115803" y="3898862"/>
            <a:ext cx="4795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„</a:t>
            </a:r>
            <a:r>
              <a:rPr lang="hu-HU" sz="2400" dirty="0" err="1">
                <a:solidFill>
                  <a:schemeClr val="accent2">
                    <a:lumMod val="75000"/>
                  </a:schemeClr>
                </a:solidFill>
              </a:rPr>
              <a:t>fully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>
                <a:solidFill>
                  <a:schemeClr val="accent2">
                    <a:lumMod val="75000"/>
                  </a:schemeClr>
                </a:solidFill>
              </a:rPr>
              <a:t>reconstructed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>
                <a:solidFill>
                  <a:schemeClr val="accent2">
                    <a:lumMod val="75000"/>
                  </a:schemeClr>
                </a:solidFill>
              </a:rPr>
              <a:t>nervous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>
                <a:solidFill>
                  <a:schemeClr val="accent2">
                    <a:lumMod val="75000"/>
                  </a:schemeClr>
                </a:solidFill>
              </a:rPr>
              <a:t>system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”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D41F80F5-16CB-E84F-A3FE-191E4675E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404" y="1430962"/>
            <a:ext cx="2664382" cy="1534216"/>
          </a:xfrm>
          <a:prstGeom prst="rect">
            <a:avLst/>
          </a:prstGeom>
        </p:spPr>
      </p:pic>
      <p:pic>
        <p:nvPicPr>
          <p:cNvPr id="10" name="Kép 3">
            <a:extLst>
              <a:ext uri="{FF2B5EF4-FFF2-40B4-BE49-F238E27FC236}">
                <a16:creationId xmlns:a16="http://schemas.microsoft.com/office/drawing/2014/main" id="{F922560C-AF2E-A542-A68C-84B05D45F0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7562" y="3013279"/>
            <a:ext cx="3105746" cy="8965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B0CD30-C95D-4443-BEB2-3D66E8756328}"/>
              </a:ext>
            </a:extLst>
          </p:cNvPr>
          <p:cNvSpPr txBox="1"/>
          <p:nvPr/>
        </p:nvSpPr>
        <p:spPr>
          <a:xfrm>
            <a:off x="4698125" y="4309243"/>
            <a:ext cx="25635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schemeClr val="accent2">
                    <a:lumMod val="75000"/>
                  </a:schemeClr>
                </a:solidFill>
              </a:rPr>
              <a:t>302 neurons</a:t>
            </a:r>
          </a:p>
          <a:p>
            <a:r>
              <a:rPr lang="hu-HU" sz="2000" dirty="0">
                <a:solidFill>
                  <a:schemeClr val="accent2">
                    <a:lumMod val="75000"/>
                  </a:schemeClr>
                </a:solidFill>
              </a:rPr>
              <a:t>~5000 </a:t>
            </a:r>
            <a:r>
              <a:rPr lang="hu-HU" sz="2000" dirty="0" err="1">
                <a:solidFill>
                  <a:schemeClr val="accent2">
                    <a:lumMod val="75000"/>
                  </a:schemeClr>
                </a:solidFill>
              </a:rPr>
              <a:t>connections</a:t>
            </a:r>
            <a:endParaRPr lang="hu-HU" sz="2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hu-HU" sz="200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hu-HU" sz="2000" dirty="0" err="1">
                <a:solidFill>
                  <a:schemeClr val="accent2">
                    <a:lumMod val="75000"/>
                  </a:schemeClr>
                </a:solidFill>
              </a:rPr>
              <a:t>chemical</a:t>
            </a:r>
            <a:r>
              <a:rPr lang="hu-HU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2">
                    <a:lumMod val="75000"/>
                  </a:schemeClr>
                </a:solidFill>
              </a:rPr>
              <a:t>synapses</a:t>
            </a:r>
            <a:endParaRPr lang="hu-HU" sz="2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hu-HU" sz="200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hu-HU" sz="2000" dirty="0" err="1">
                <a:solidFill>
                  <a:schemeClr val="accent2">
                    <a:lumMod val="75000"/>
                  </a:schemeClr>
                </a:solidFill>
              </a:rPr>
              <a:t>gap</a:t>
            </a:r>
            <a:r>
              <a:rPr lang="hu-HU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2">
                    <a:lumMod val="75000"/>
                  </a:schemeClr>
                </a:solidFill>
              </a:rPr>
              <a:t>junctions</a:t>
            </a:r>
            <a:endParaRPr lang="hu-H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682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3951C-91AD-9C40-9910-C78CA0F2F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1860"/>
            <a:ext cx="7886700" cy="956870"/>
          </a:xfrm>
        </p:spPr>
        <p:txBody>
          <a:bodyPr>
            <a:normAutofit fontScale="90000"/>
          </a:bodyPr>
          <a:lstStyle/>
          <a:p>
            <a:r>
              <a:rPr lang="hu-HU" sz="3100" dirty="0" err="1"/>
              <a:t>Challange</a:t>
            </a:r>
            <a:r>
              <a:rPr lang="hu-HU" sz="3100" dirty="0"/>
              <a:t> II:</a:t>
            </a:r>
            <a:br>
              <a:rPr lang="hu-HU" sz="3100" dirty="0"/>
            </a:br>
            <a:r>
              <a:rPr lang="hu-HU" dirty="0" err="1"/>
              <a:t>Structural</a:t>
            </a:r>
            <a:r>
              <a:rPr lang="hu-HU" dirty="0"/>
              <a:t> </a:t>
            </a:r>
            <a:r>
              <a:rPr lang="hu-HU" dirty="0" err="1"/>
              <a:t>dynamics</a:t>
            </a:r>
            <a:r>
              <a:rPr lang="hu-HU" dirty="0"/>
              <a:t> (</a:t>
            </a:r>
            <a:r>
              <a:rPr lang="hu-HU" dirty="0" err="1"/>
              <a:t>rewiring</a:t>
            </a:r>
            <a:r>
              <a:rPr lang="hu-HU" dirty="0"/>
              <a:t>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04D14A-54F7-D645-BDC0-94E315173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388" r="10591" b="5400"/>
          <a:stretch/>
        </p:blipFill>
        <p:spPr>
          <a:xfrm>
            <a:off x="216087" y="2764972"/>
            <a:ext cx="6217371" cy="266700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DA35EC-7BAF-0347-9BC6-CC082FCEEE83}"/>
              </a:ext>
            </a:extLst>
          </p:cNvPr>
          <p:cNvSpPr txBox="1"/>
          <p:nvPr/>
        </p:nvSpPr>
        <p:spPr>
          <a:xfrm>
            <a:off x="829847" y="1305054"/>
            <a:ext cx="7463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>
                <a:solidFill>
                  <a:schemeClr val="bg2">
                    <a:lumMod val="75000"/>
                  </a:schemeClr>
                </a:solidFill>
              </a:rPr>
              <a:t>Developement</a:t>
            </a:r>
            <a:r>
              <a:rPr lang="hu-HU" sz="2800" dirty="0">
                <a:solidFill>
                  <a:schemeClr val="bg2">
                    <a:lumMod val="75000"/>
                  </a:schemeClr>
                </a:solidFill>
              </a:rPr>
              <a:t>		</a:t>
            </a:r>
            <a:r>
              <a:rPr lang="hu-HU" sz="2800" dirty="0" err="1">
                <a:solidFill>
                  <a:schemeClr val="bg2">
                    <a:lumMod val="75000"/>
                  </a:schemeClr>
                </a:solidFill>
              </a:rPr>
              <a:t>Learning</a:t>
            </a:r>
            <a:r>
              <a:rPr lang="hu-HU" sz="2800" dirty="0">
                <a:solidFill>
                  <a:schemeClr val="bg2">
                    <a:lumMod val="75000"/>
                  </a:schemeClr>
                </a:solidFill>
              </a:rPr>
              <a:t>		</a:t>
            </a:r>
            <a:r>
              <a:rPr lang="hu-HU" sz="2800" dirty="0" err="1">
                <a:solidFill>
                  <a:schemeClr val="bg2">
                    <a:lumMod val="75000"/>
                  </a:schemeClr>
                </a:solidFill>
              </a:rPr>
              <a:t>Disease</a:t>
            </a:r>
            <a:r>
              <a:rPr lang="hu-HU" sz="2800" dirty="0">
                <a:solidFill>
                  <a:schemeClr val="bg2">
                    <a:lumMod val="75000"/>
                  </a:schemeClr>
                </a:solidFill>
              </a:rPr>
              <a:t>		</a:t>
            </a:r>
            <a:r>
              <a:rPr lang="hu-HU" sz="2800" dirty="0" err="1">
                <a:solidFill>
                  <a:schemeClr val="bg2">
                    <a:lumMod val="75000"/>
                  </a:schemeClr>
                </a:solidFill>
              </a:rPr>
              <a:t>Aging</a:t>
            </a:r>
            <a:endParaRPr lang="hu-HU"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0A3CFC-49D3-B240-B8F1-11A2CBAA02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805" b="24422"/>
          <a:stretch/>
        </p:blipFill>
        <p:spPr>
          <a:xfrm>
            <a:off x="6636004" y="4239333"/>
            <a:ext cx="2425700" cy="14369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1858B0-1E6B-1844-9771-4DF08D5532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797"/>
          <a:stretch/>
        </p:blipFill>
        <p:spPr>
          <a:xfrm>
            <a:off x="6636004" y="2747084"/>
            <a:ext cx="2425700" cy="14051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F95EC3-D8A9-2944-9821-8381EEEF811F}"/>
              </a:ext>
            </a:extLst>
          </p:cNvPr>
          <p:cNvSpPr txBox="1"/>
          <p:nvPr/>
        </p:nvSpPr>
        <p:spPr>
          <a:xfrm>
            <a:off x="346841" y="6001407"/>
            <a:ext cx="2031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„</a:t>
            </a:r>
            <a:r>
              <a:rPr lang="hu-HU" dirty="0" err="1"/>
              <a:t>neuroplasticity</a:t>
            </a:r>
            <a:r>
              <a:rPr lang="hu-HU" dirty="0"/>
              <a:t>”</a:t>
            </a:r>
          </a:p>
          <a:p>
            <a:r>
              <a:rPr lang="hu-HU" dirty="0"/>
              <a:t>„</a:t>
            </a:r>
            <a:r>
              <a:rPr lang="hu-HU" dirty="0" err="1"/>
              <a:t>synaptic</a:t>
            </a:r>
            <a:r>
              <a:rPr lang="hu-HU" dirty="0"/>
              <a:t> </a:t>
            </a:r>
            <a:r>
              <a:rPr lang="hu-HU" dirty="0" err="1"/>
              <a:t>plasticity</a:t>
            </a:r>
            <a:r>
              <a:rPr lang="hu-HU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1678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35411-112F-8C4E-ACCA-437A43BF7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13FAC5A-761A-B540-893F-F02746829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9518" y="1562121"/>
            <a:ext cx="7790360" cy="4321094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81D101A-BF8B-4C4F-A90B-D26A3266FF44}"/>
              </a:ext>
            </a:extLst>
          </p:cNvPr>
          <p:cNvSpPr/>
          <p:nvPr/>
        </p:nvSpPr>
        <p:spPr>
          <a:xfrm>
            <a:off x="0" y="6596390"/>
            <a:ext cx="95494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 indent="-7938"/>
            <a:r>
              <a:rPr lang="en-US" sz="1100" dirty="0">
                <a:solidFill>
                  <a:schemeClr val="bg2">
                    <a:lumMod val="75000"/>
                  </a:schemeClr>
                </a:solidFill>
              </a:rPr>
              <a:t>Micro-, Meso- and Macro-</a:t>
            </a:r>
            <a:r>
              <a:rPr lang="en-US" sz="1100" dirty="0" err="1">
                <a:solidFill>
                  <a:schemeClr val="bg2">
                    <a:lumMod val="75000"/>
                  </a:schemeClr>
                </a:solidFill>
              </a:rPr>
              <a:t>Connectomics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</a:rPr>
              <a:t> of the Brain. (2016). </a:t>
            </a:r>
            <a:r>
              <a:rPr lang="en-US" sz="1100" i="1" dirty="0">
                <a:solidFill>
                  <a:schemeClr val="bg2">
                    <a:lumMod val="75000"/>
                  </a:schemeClr>
                </a:solidFill>
              </a:rPr>
              <a:t>Research and Perspectives in Neurosciences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</a:rPr>
              <a:t>. https://</a:t>
            </a:r>
            <a:r>
              <a:rPr lang="en-US" sz="1100" dirty="0" err="1">
                <a:solidFill>
                  <a:schemeClr val="bg2">
                    <a:lumMod val="75000"/>
                  </a:schemeClr>
                </a:solidFill>
              </a:rPr>
              <a:t>doi.org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</a:rPr>
              <a:t>/10.1007/978-3-319-27777-6</a:t>
            </a:r>
          </a:p>
        </p:txBody>
      </p:sp>
    </p:spTree>
    <p:extLst>
      <p:ext uri="{BB962C8B-B14F-4D97-AF65-F5344CB8AC3E}">
        <p14:creationId xmlns:p14="http://schemas.microsoft.com/office/powerpoint/2010/main" val="402334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F66FD-2140-EB46-ADF1-A113DCA2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1860"/>
            <a:ext cx="7886700" cy="1174040"/>
          </a:xfrm>
        </p:spPr>
        <p:txBody>
          <a:bodyPr>
            <a:normAutofit/>
          </a:bodyPr>
          <a:lstStyle/>
          <a:p>
            <a:r>
              <a:rPr lang="hu-HU" sz="2800" dirty="0" err="1"/>
              <a:t>Challange</a:t>
            </a:r>
            <a:r>
              <a:rPr lang="hu-HU" sz="2800" dirty="0"/>
              <a:t> III:</a:t>
            </a:r>
            <a:br>
              <a:rPr lang="hu-HU" dirty="0"/>
            </a:br>
            <a:r>
              <a:rPr lang="hu-HU" dirty="0" err="1"/>
              <a:t>Interindividual</a:t>
            </a:r>
            <a:r>
              <a:rPr lang="hu-HU" dirty="0"/>
              <a:t> </a:t>
            </a:r>
            <a:r>
              <a:rPr lang="hu-HU" dirty="0" err="1"/>
              <a:t>variability</a:t>
            </a:r>
            <a:endParaRPr lang="hu-HU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B3C9F2-5D35-B649-B1DC-F8D26D541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592" y="2063167"/>
            <a:ext cx="8494220" cy="334278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1E25ED-5DA8-EB49-B50A-48914EE5FD10}"/>
              </a:ext>
            </a:extLst>
          </p:cNvPr>
          <p:cNvSpPr txBox="1"/>
          <p:nvPr/>
        </p:nvSpPr>
        <p:spPr>
          <a:xfrm>
            <a:off x="0" y="6581001"/>
            <a:ext cx="5033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2">
                    <a:lumMod val="75000"/>
                  </a:schemeClr>
                </a:solidFill>
              </a:rPr>
              <a:t>Witvliet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, D. et al. (2020). </a:t>
            </a:r>
            <a:r>
              <a:rPr lang="en-US" sz="1200" i="1" dirty="0" err="1">
                <a:solidFill>
                  <a:schemeClr val="bg2">
                    <a:lumMod val="75000"/>
                  </a:schemeClr>
                </a:solidFill>
              </a:rPr>
              <a:t>BioRxiv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. https://</a:t>
            </a:r>
            <a:r>
              <a:rPr lang="en-US" sz="1200" dirty="0" err="1">
                <a:solidFill>
                  <a:schemeClr val="bg2">
                    <a:lumMod val="75000"/>
                  </a:schemeClr>
                </a:solidFill>
              </a:rPr>
              <a:t>doi.org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/10.1101/2020.04.30.066209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022594-4FE8-E64D-9CE8-82B4AAD9474D}"/>
              </a:ext>
            </a:extLst>
          </p:cNvPr>
          <p:cNvSpPr txBox="1"/>
          <p:nvPr/>
        </p:nvSpPr>
        <p:spPr>
          <a:xfrm>
            <a:off x="0" y="6255584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i="1" dirty="0"/>
              <a:t>C. </a:t>
            </a:r>
            <a:r>
              <a:rPr lang="hu-HU" i="1" dirty="0" err="1"/>
              <a:t>elegans</a:t>
            </a:r>
            <a:endParaRPr lang="hu-HU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B0B0BB-17B4-9D4B-A806-982CCEC11B26}"/>
              </a:ext>
            </a:extLst>
          </p:cNvPr>
          <p:cNvSpPr txBox="1"/>
          <p:nvPr/>
        </p:nvSpPr>
        <p:spPr>
          <a:xfrm>
            <a:off x="3757434" y="302893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43%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8FAF8D-561C-F743-B9FE-1F3F044A8D24}"/>
              </a:ext>
            </a:extLst>
          </p:cNvPr>
          <p:cNvSpPr txBox="1"/>
          <p:nvPr/>
        </p:nvSpPr>
        <p:spPr>
          <a:xfrm>
            <a:off x="3745447" y="396217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43%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3FAA0B-2037-E241-904B-5720AF832CF9}"/>
              </a:ext>
            </a:extLst>
          </p:cNvPr>
          <p:cNvSpPr txBox="1"/>
          <p:nvPr/>
        </p:nvSpPr>
        <p:spPr>
          <a:xfrm>
            <a:off x="3747159" y="4611159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14%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123614-C0A4-A643-B04A-1D1073E4510E}"/>
              </a:ext>
            </a:extLst>
          </p:cNvPr>
          <p:cNvSpPr txBox="1"/>
          <p:nvPr/>
        </p:nvSpPr>
        <p:spPr>
          <a:xfrm>
            <a:off x="5941338" y="5626121"/>
            <a:ext cx="2706595" cy="855107"/>
          </a:xfrm>
          <a:prstGeom prst="roundRect">
            <a:avLst>
              <a:gd name="adj" fmla="val 568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hu-HU" sz="1600" dirty="0" err="1"/>
              <a:t>avg</a:t>
            </a:r>
            <a:r>
              <a:rPr lang="hu-HU" sz="1600" dirty="0"/>
              <a:t>. </a:t>
            </a:r>
            <a:r>
              <a:rPr lang="hu-HU" sz="1600" dirty="0" err="1"/>
              <a:t>synapse</a:t>
            </a:r>
            <a:r>
              <a:rPr lang="hu-HU" sz="1600" dirty="0"/>
              <a:t> # per </a:t>
            </a:r>
            <a:r>
              <a:rPr lang="hu-HU" sz="1600" dirty="0" err="1"/>
              <a:t>connection</a:t>
            </a:r>
            <a:endParaRPr lang="hu-HU" sz="1600" dirty="0"/>
          </a:p>
          <a:p>
            <a:pPr algn="ctr"/>
            <a:r>
              <a:rPr lang="hu-HU" sz="1600" dirty="0"/>
              <a:t>6.6±5.8 </a:t>
            </a:r>
            <a:r>
              <a:rPr lang="hu-HU" sz="1600" dirty="0" err="1"/>
              <a:t>synapses</a:t>
            </a:r>
            <a:r>
              <a:rPr lang="hu-HU" sz="1600" dirty="0"/>
              <a:t> (</a:t>
            </a:r>
            <a:r>
              <a:rPr lang="hu-HU" sz="1600" dirty="0" err="1"/>
              <a:t>stable</a:t>
            </a:r>
            <a:r>
              <a:rPr lang="hu-HU" sz="1600" dirty="0"/>
              <a:t>)</a:t>
            </a:r>
          </a:p>
          <a:p>
            <a:pPr algn="ctr"/>
            <a:r>
              <a:rPr lang="hu-HU" sz="1600" dirty="0"/>
              <a:t>1.4±1.0 </a:t>
            </a:r>
            <a:r>
              <a:rPr lang="hu-HU" sz="1600" dirty="0" err="1"/>
              <a:t>synapses</a:t>
            </a:r>
            <a:r>
              <a:rPr lang="hu-HU" sz="1600" dirty="0"/>
              <a:t> (</a:t>
            </a:r>
            <a:r>
              <a:rPr lang="hu-HU" sz="1600" dirty="0" err="1"/>
              <a:t>variable</a:t>
            </a:r>
            <a:r>
              <a:rPr lang="hu-HU" sz="1600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61E058-2802-8F41-81B2-35262AE69D6B}"/>
              </a:ext>
            </a:extLst>
          </p:cNvPr>
          <p:cNvSpPr txBox="1"/>
          <p:nvPr/>
        </p:nvSpPr>
        <p:spPr>
          <a:xfrm>
            <a:off x="7949290" y="3768677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72%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72D62B-05BB-0247-A627-5791FCD5C624}"/>
              </a:ext>
            </a:extLst>
          </p:cNvPr>
          <p:cNvSpPr txBox="1"/>
          <p:nvPr/>
        </p:nvSpPr>
        <p:spPr>
          <a:xfrm>
            <a:off x="2389517" y="5848711"/>
            <a:ext cx="3574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solidFill>
                  <a:schemeClr val="accent2">
                    <a:lumMod val="75000"/>
                  </a:schemeClr>
                </a:solidFill>
              </a:rPr>
              <a:t>weak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2">
                    <a:lumMod val="75000"/>
                  </a:schemeClr>
                </a:solidFill>
              </a:rPr>
              <a:t>connections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2">
                    <a:lumMod val="75000"/>
                  </a:schemeClr>
                </a:solidFill>
              </a:rPr>
              <a:t>are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</a:rPr>
              <a:t> more </a:t>
            </a:r>
            <a:r>
              <a:rPr lang="hu-HU" dirty="0" err="1">
                <a:solidFill>
                  <a:schemeClr val="accent2">
                    <a:lumMod val="75000"/>
                  </a:schemeClr>
                </a:solidFill>
              </a:rPr>
              <a:t>variable</a:t>
            </a:r>
            <a:endParaRPr lang="hu-H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98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2">
            <a:extLst>
              <a:ext uri="{FF2B5EF4-FFF2-40B4-BE49-F238E27FC236}">
                <a16:creationId xmlns:a16="http://schemas.microsoft.com/office/drawing/2014/main" id="{F6D39760-7740-4947-86E0-A45BC4078B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05" t="15088" r="26104" b="13340"/>
          <a:stretch/>
        </p:blipFill>
        <p:spPr>
          <a:xfrm>
            <a:off x="1081578" y="814952"/>
            <a:ext cx="6679681" cy="547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70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BC1ED-0F65-E843-A6AE-0F8345B87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Network </a:t>
            </a:r>
            <a:r>
              <a:rPr lang="hu-HU" dirty="0" err="1"/>
              <a:t>terms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3830F-EB95-DC4A-9623-CD840B080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098" y="1543271"/>
            <a:ext cx="7886700" cy="4641126"/>
          </a:xfrm>
        </p:spPr>
        <p:txBody>
          <a:bodyPr/>
          <a:lstStyle/>
          <a:p>
            <a:r>
              <a:rPr lang="hu-HU" dirty="0" err="1"/>
              <a:t>node</a:t>
            </a:r>
            <a:r>
              <a:rPr lang="hu-HU" dirty="0"/>
              <a:t> = </a:t>
            </a:r>
            <a:r>
              <a:rPr lang="hu-HU" dirty="0" err="1"/>
              <a:t>e.g</a:t>
            </a:r>
            <a:r>
              <a:rPr lang="hu-HU" dirty="0"/>
              <a:t>. neuron</a:t>
            </a:r>
          </a:p>
          <a:p>
            <a:pPr lvl="1"/>
            <a:r>
              <a:rPr lang="hu-HU" dirty="0" err="1"/>
              <a:t>color</a:t>
            </a:r>
            <a:r>
              <a:rPr lang="hu-HU" dirty="0"/>
              <a:t> / </a:t>
            </a:r>
            <a:r>
              <a:rPr lang="hu-HU" dirty="0" err="1"/>
              <a:t>shape</a:t>
            </a:r>
            <a:r>
              <a:rPr lang="hu-HU" dirty="0"/>
              <a:t>: </a:t>
            </a:r>
            <a:r>
              <a:rPr lang="hu-HU" dirty="0" err="1"/>
              <a:t>qualitative</a:t>
            </a:r>
            <a:r>
              <a:rPr lang="hu-HU" dirty="0"/>
              <a:t> </a:t>
            </a:r>
            <a:r>
              <a:rPr lang="hu-HU" dirty="0" err="1"/>
              <a:t>attribute</a:t>
            </a:r>
            <a:endParaRPr lang="hu-HU" dirty="0"/>
          </a:p>
          <a:p>
            <a:pPr lvl="2"/>
            <a:r>
              <a:rPr lang="hu-HU" i="1" dirty="0" err="1"/>
              <a:t>e.g</a:t>
            </a:r>
            <a:r>
              <a:rPr lang="hu-HU" i="1" dirty="0"/>
              <a:t>. </a:t>
            </a:r>
            <a:r>
              <a:rPr lang="hu-HU" i="1" dirty="0" err="1"/>
              <a:t>sensory</a:t>
            </a:r>
            <a:r>
              <a:rPr lang="hu-HU" i="1" dirty="0"/>
              <a:t> vs. motor neuron</a:t>
            </a:r>
          </a:p>
          <a:p>
            <a:pPr lvl="1"/>
            <a:r>
              <a:rPr lang="hu-HU" dirty="0" err="1"/>
              <a:t>size</a:t>
            </a:r>
            <a:r>
              <a:rPr lang="hu-HU" dirty="0"/>
              <a:t>: </a:t>
            </a:r>
            <a:r>
              <a:rPr lang="hu-HU" dirty="0" err="1"/>
              <a:t>quantitative</a:t>
            </a:r>
            <a:r>
              <a:rPr lang="hu-HU" dirty="0"/>
              <a:t> </a:t>
            </a:r>
            <a:r>
              <a:rPr lang="hu-HU" dirty="0" err="1"/>
              <a:t>attribute</a:t>
            </a:r>
            <a:endParaRPr lang="hu-HU" dirty="0"/>
          </a:p>
          <a:p>
            <a:pPr lvl="2"/>
            <a:r>
              <a:rPr lang="hu-HU" i="1" dirty="0" err="1"/>
              <a:t>e.g</a:t>
            </a:r>
            <a:r>
              <a:rPr lang="hu-HU" i="1" dirty="0"/>
              <a:t>. </a:t>
            </a:r>
            <a:r>
              <a:rPr lang="hu-HU" i="1" dirty="0" err="1"/>
              <a:t>degree</a:t>
            </a:r>
            <a:endParaRPr lang="hu-HU" i="1" dirty="0"/>
          </a:p>
          <a:p>
            <a:r>
              <a:rPr lang="hu-HU" dirty="0" err="1"/>
              <a:t>edge</a:t>
            </a:r>
            <a:r>
              <a:rPr lang="hu-HU" dirty="0"/>
              <a:t> = </a:t>
            </a:r>
            <a:r>
              <a:rPr lang="hu-HU" dirty="0" err="1"/>
              <a:t>e.g</a:t>
            </a:r>
            <a:r>
              <a:rPr lang="hu-HU" dirty="0"/>
              <a:t>. interneuronal </a:t>
            </a:r>
            <a:r>
              <a:rPr lang="hu-HU" dirty="0" err="1"/>
              <a:t>connection</a:t>
            </a:r>
            <a:endParaRPr lang="hu-HU" dirty="0"/>
          </a:p>
          <a:p>
            <a:pPr lvl="1"/>
            <a:r>
              <a:rPr lang="hu-HU" dirty="0" err="1"/>
              <a:t>color</a:t>
            </a:r>
            <a:r>
              <a:rPr lang="hu-HU" dirty="0"/>
              <a:t> / </a:t>
            </a:r>
            <a:r>
              <a:rPr lang="hu-HU" dirty="0" err="1"/>
              <a:t>type</a:t>
            </a:r>
            <a:r>
              <a:rPr lang="hu-HU" dirty="0"/>
              <a:t>: </a:t>
            </a:r>
            <a:r>
              <a:rPr lang="hu-HU" dirty="0" err="1"/>
              <a:t>qualitative</a:t>
            </a:r>
            <a:r>
              <a:rPr lang="hu-HU" dirty="0"/>
              <a:t> </a:t>
            </a:r>
            <a:r>
              <a:rPr lang="hu-HU" dirty="0" err="1"/>
              <a:t>attribute</a:t>
            </a:r>
            <a:endParaRPr lang="hu-HU" dirty="0"/>
          </a:p>
          <a:p>
            <a:pPr lvl="2"/>
            <a:r>
              <a:rPr lang="hu-HU" i="1" dirty="0" err="1"/>
              <a:t>e.g</a:t>
            </a:r>
            <a:r>
              <a:rPr lang="hu-HU" i="1" dirty="0"/>
              <a:t>. </a:t>
            </a:r>
            <a:r>
              <a:rPr lang="hu-HU" i="1" dirty="0" err="1"/>
              <a:t>neurotransmitter</a:t>
            </a:r>
            <a:r>
              <a:rPr lang="hu-HU" i="1" dirty="0"/>
              <a:t> </a:t>
            </a:r>
            <a:r>
              <a:rPr lang="hu-HU" i="1" dirty="0" err="1"/>
              <a:t>type</a:t>
            </a:r>
            <a:r>
              <a:rPr lang="hu-HU" i="1" dirty="0"/>
              <a:t>; </a:t>
            </a:r>
            <a:r>
              <a:rPr lang="hu-HU" i="1" dirty="0" err="1"/>
              <a:t>polarity</a:t>
            </a:r>
            <a:endParaRPr lang="hu-HU" i="1" dirty="0"/>
          </a:p>
          <a:p>
            <a:pPr lvl="1"/>
            <a:r>
              <a:rPr lang="hu-HU" dirty="0" err="1"/>
              <a:t>weight</a:t>
            </a:r>
            <a:r>
              <a:rPr lang="hu-HU" dirty="0"/>
              <a:t>: </a:t>
            </a:r>
            <a:r>
              <a:rPr lang="hu-HU" dirty="0" err="1"/>
              <a:t>quantitative</a:t>
            </a:r>
            <a:r>
              <a:rPr lang="hu-HU" dirty="0"/>
              <a:t> </a:t>
            </a:r>
            <a:r>
              <a:rPr lang="hu-HU" dirty="0" err="1"/>
              <a:t>attribute</a:t>
            </a:r>
            <a:endParaRPr lang="hu-HU" dirty="0"/>
          </a:p>
          <a:p>
            <a:pPr lvl="2"/>
            <a:r>
              <a:rPr lang="hu-HU" i="1" dirty="0" err="1"/>
              <a:t>e.g</a:t>
            </a:r>
            <a:r>
              <a:rPr lang="hu-HU" i="1" dirty="0"/>
              <a:t>. </a:t>
            </a:r>
            <a:r>
              <a:rPr lang="hu-HU" i="1" dirty="0" err="1"/>
              <a:t>axonal</a:t>
            </a:r>
            <a:r>
              <a:rPr lang="hu-HU" i="1" dirty="0"/>
              <a:t> </a:t>
            </a:r>
            <a:r>
              <a:rPr lang="hu-HU" i="1" dirty="0" err="1"/>
              <a:t>width</a:t>
            </a:r>
            <a:r>
              <a:rPr lang="hu-HU" i="1" dirty="0"/>
              <a:t>; </a:t>
            </a:r>
            <a:r>
              <a:rPr lang="hu-HU" i="1" dirty="0" err="1"/>
              <a:t>synapse</a:t>
            </a:r>
            <a:r>
              <a:rPr lang="hu-HU" i="1" dirty="0"/>
              <a:t> </a:t>
            </a:r>
            <a:r>
              <a:rPr lang="hu-HU" i="1" dirty="0" err="1"/>
              <a:t>number</a:t>
            </a:r>
            <a:endParaRPr lang="hu-HU" i="1" dirty="0"/>
          </a:p>
          <a:p>
            <a:pPr lvl="1"/>
            <a:r>
              <a:rPr lang="hu-HU" dirty="0" err="1"/>
              <a:t>direction</a:t>
            </a:r>
            <a:r>
              <a:rPr lang="hu-HU" dirty="0"/>
              <a:t>: </a:t>
            </a:r>
            <a:r>
              <a:rPr lang="hu-HU" i="1" dirty="0"/>
              <a:t>in </a:t>
            </a:r>
            <a:r>
              <a:rPr lang="hu-HU" i="1" dirty="0" err="1"/>
              <a:t>directed</a:t>
            </a:r>
            <a:r>
              <a:rPr lang="hu-HU" i="1" dirty="0"/>
              <a:t> </a:t>
            </a:r>
            <a:r>
              <a:rPr lang="hu-HU" i="1" dirty="0" err="1"/>
              <a:t>networks</a:t>
            </a:r>
            <a:endParaRPr lang="hu-HU" i="1" dirty="0"/>
          </a:p>
          <a:p>
            <a:pPr lvl="2"/>
            <a:r>
              <a:rPr lang="hu-HU" i="1" dirty="0" err="1"/>
              <a:t>e.g</a:t>
            </a:r>
            <a:r>
              <a:rPr lang="hu-HU" i="1" dirty="0"/>
              <a:t>. </a:t>
            </a:r>
            <a:r>
              <a:rPr lang="hu-HU" i="1" dirty="0" err="1"/>
              <a:t>unidirectional</a:t>
            </a:r>
            <a:r>
              <a:rPr lang="hu-HU" i="1" dirty="0"/>
              <a:t> vs. </a:t>
            </a:r>
            <a:r>
              <a:rPr lang="hu-HU" i="1" dirty="0" err="1"/>
              <a:t>bidirectional</a:t>
            </a:r>
            <a:endParaRPr lang="hu-HU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E13C6C7-EE56-FC4B-889C-396FAD89410D}"/>
              </a:ext>
            </a:extLst>
          </p:cNvPr>
          <p:cNvSpPr/>
          <p:nvPr/>
        </p:nvSpPr>
        <p:spPr>
          <a:xfrm>
            <a:off x="6978769" y="1544128"/>
            <a:ext cx="646981" cy="646981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D577BBE-8CE7-7D42-BB3E-5BEDA4A51680}"/>
              </a:ext>
            </a:extLst>
          </p:cNvPr>
          <p:cNvSpPr/>
          <p:nvPr/>
        </p:nvSpPr>
        <p:spPr>
          <a:xfrm>
            <a:off x="8491269" y="3522455"/>
            <a:ext cx="393937" cy="3939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4015D0A-E156-1448-8127-EF569703931A}"/>
              </a:ext>
            </a:extLst>
          </p:cNvPr>
          <p:cNvSpPr/>
          <p:nvPr/>
        </p:nvSpPr>
        <p:spPr>
          <a:xfrm>
            <a:off x="6320287" y="3470693"/>
            <a:ext cx="580845" cy="5808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E06620-8B88-1F4A-BB15-11AB6BB02DA2}"/>
              </a:ext>
            </a:extLst>
          </p:cNvPr>
          <p:cNvSpPr/>
          <p:nvPr/>
        </p:nvSpPr>
        <p:spPr>
          <a:xfrm>
            <a:off x="8220973" y="2398143"/>
            <a:ext cx="396815" cy="3968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Regular Pentagon 7">
            <a:extLst>
              <a:ext uri="{FF2B5EF4-FFF2-40B4-BE49-F238E27FC236}">
                <a16:creationId xmlns:a16="http://schemas.microsoft.com/office/drawing/2014/main" id="{0D96D83A-3765-6446-89B4-A726AEAB0CD0}"/>
              </a:ext>
            </a:extLst>
          </p:cNvPr>
          <p:cNvSpPr/>
          <p:nvPr/>
        </p:nvSpPr>
        <p:spPr>
          <a:xfrm>
            <a:off x="6786113" y="5273617"/>
            <a:ext cx="667109" cy="667109"/>
          </a:xfrm>
          <a:prstGeom prst="pen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414405C-E09D-994F-A002-B4F5A6803EF2}"/>
              </a:ext>
            </a:extLst>
          </p:cNvPr>
          <p:cNvCxnSpPr>
            <a:cxnSpLocks/>
            <a:stCxn id="6" idx="0"/>
            <a:endCxn id="4" idx="4"/>
          </p:cNvCxnSpPr>
          <p:nvPr/>
        </p:nvCxnSpPr>
        <p:spPr>
          <a:xfrm flipV="1">
            <a:off x="6610710" y="2191109"/>
            <a:ext cx="691550" cy="127958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EF1491-8F55-904E-9146-15467DA023DB}"/>
              </a:ext>
            </a:extLst>
          </p:cNvPr>
          <p:cNvCxnSpPr>
            <a:cxnSpLocks/>
            <a:stCxn id="6" idx="7"/>
            <a:endCxn id="7" idx="1"/>
          </p:cNvCxnSpPr>
          <p:nvPr/>
        </p:nvCxnSpPr>
        <p:spPr>
          <a:xfrm flipV="1">
            <a:off x="6816069" y="2596551"/>
            <a:ext cx="1404904" cy="959205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ED1CFDD-3BCE-514A-8101-8F634FF2C13F}"/>
              </a:ext>
            </a:extLst>
          </p:cNvPr>
          <p:cNvCxnSpPr>
            <a:cxnSpLocks/>
            <a:stCxn id="4" idx="5"/>
            <a:endCxn id="5" idx="1"/>
          </p:cNvCxnSpPr>
          <p:nvPr/>
        </p:nvCxnSpPr>
        <p:spPr>
          <a:xfrm>
            <a:off x="7531002" y="2096361"/>
            <a:ext cx="1017958" cy="1483785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DFBDB2-F38D-B04B-9B6D-FABFFDE57E32}"/>
              </a:ext>
            </a:extLst>
          </p:cNvPr>
          <p:cNvCxnSpPr>
            <a:cxnSpLocks/>
            <a:stCxn id="8" idx="5"/>
            <a:endCxn id="5" idx="4"/>
          </p:cNvCxnSpPr>
          <p:nvPr/>
        </p:nvCxnSpPr>
        <p:spPr>
          <a:xfrm flipV="1">
            <a:off x="7453221" y="3916392"/>
            <a:ext cx="1235017" cy="16120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BD28C25-D643-0D44-B5B2-4290BEA25DDE}"/>
              </a:ext>
            </a:extLst>
          </p:cNvPr>
          <p:cNvCxnSpPr>
            <a:cxnSpLocks/>
            <a:stCxn id="8" idx="0"/>
            <a:endCxn id="7" idx="2"/>
          </p:cNvCxnSpPr>
          <p:nvPr/>
        </p:nvCxnSpPr>
        <p:spPr>
          <a:xfrm flipV="1">
            <a:off x="7119668" y="2794958"/>
            <a:ext cx="1299713" cy="2478659"/>
          </a:xfrm>
          <a:prstGeom prst="line">
            <a:avLst/>
          </a:prstGeom>
          <a:ln w="3810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06879D5-9D5D-7943-98D9-37DD6F243754}"/>
              </a:ext>
            </a:extLst>
          </p:cNvPr>
          <p:cNvCxnSpPr>
            <a:cxnSpLocks/>
            <a:stCxn id="8" idx="1"/>
            <a:endCxn id="6" idx="4"/>
          </p:cNvCxnSpPr>
          <p:nvPr/>
        </p:nvCxnSpPr>
        <p:spPr>
          <a:xfrm flipH="1" flipV="1">
            <a:off x="6610710" y="4051538"/>
            <a:ext cx="175404" cy="1476891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31F9FBB-5E10-AF46-A621-DD069E60B824}"/>
              </a:ext>
            </a:extLst>
          </p:cNvPr>
          <p:cNvCxnSpPr>
            <a:cxnSpLocks/>
            <a:stCxn id="8" idx="0"/>
            <a:endCxn id="4" idx="4"/>
          </p:cNvCxnSpPr>
          <p:nvPr/>
        </p:nvCxnSpPr>
        <p:spPr>
          <a:xfrm flipV="1">
            <a:off x="7119668" y="2191109"/>
            <a:ext cx="182592" cy="3082508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D4CBC31-3D70-AD45-8440-236B0A9FCD76}"/>
              </a:ext>
            </a:extLst>
          </p:cNvPr>
          <p:cNvCxnSpPr>
            <a:cxnSpLocks/>
            <a:stCxn id="4" idx="5"/>
            <a:endCxn id="7" idx="0"/>
          </p:cNvCxnSpPr>
          <p:nvPr/>
        </p:nvCxnSpPr>
        <p:spPr>
          <a:xfrm>
            <a:off x="7531002" y="2096361"/>
            <a:ext cx="888379" cy="301782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63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8A8A6E-D47B-0345-B57A-08F3D717BE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77"/>
          <a:stretch/>
        </p:blipFill>
        <p:spPr>
          <a:xfrm>
            <a:off x="522514" y="573313"/>
            <a:ext cx="8032750" cy="5544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59617C-CB52-6D46-99F7-458B62DE7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6632"/>
            <a:ext cx="8229600" cy="864096"/>
          </a:xfrm>
        </p:spPr>
        <p:txBody>
          <a:bodyPr>
            <a:normAutofit/>
          </a:bodyPr>
          <a:lstStyle/>
          <a:p>
            <a:r>
              <a:rPr lang="hu-HU" dirty="0"/>
              <a:t>Network </a:t>
            </a:r>
            <a:r>
              <a:rPr lang="hu-HU" dirty="0" err="1"/>
              <a:t>representations</a:t>
            </a:r>
            <a:r>
              <a:rPr lang="hu-HU" dirty="0"/>
              <a:t> I.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AE831B-5BC6-F64F-9FEE-985D9B2EF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9" t="96429" r="20587" b="395"/>
          <a:stretch/>
        </p:blipFill>
        <p:spPr>
          <a:xfrm>
            <a:off x="690318" y="6047116"/>
            <a:ext cx="7772400" cy="2828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41FB34-AF6F-0045-9ADA-5E1383627254}"/>
              </a:ext>
            </a:extLst>
          </p:cNvPr>
          <p:cNvSpPr txBox="1"/>
          <p:nvPr/>
        </p:nvSpPr>
        <p:spPr>
          <a:xfrm>
            <a:off x="0" y="6581001"/>
            <a:ext cx="3592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/>
              <a:t>Yan</a:t>
            </a:r>
            <a:r>
              <a:rPr lang="hu-HU" sz="1200" dirty="0"/>
              <a:t> G., et </a:t>
            </a:r>
            <a:r>
              <a:rPr lang="hu-HU" sz="1200" dirty="0" err="1"/>
              <a:t>al</a:t>
            </a:r>
            <a:r>
              <a:rPr lang="hu-HU" sz="1200" dirty="0"/>
              <a:t>. (2017) </a:t>
            </a:r>
            <a:r>
              <a:rPr lang="hu-HU" sz="1200" i="1" dirty="0" err="1"/>
              <a:t>Nature</a:t>
            </a:r>
            <a:r>
              <a:rPr lang="hu-HU" sz="1200" i="1" dirty="0"/>
              <a:t>. </a:t>
            </a:r>
            <a:r>
              <a:rPr lang="hu-HU" sz="1200" dirty="0"/>
              <a:t>﻿doi:10.1038/nature24056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54645C-D0D7-B044-9D6B-49B8851AAD09}"/>
              </a:ext>
            </a:extLst>
          </p:cNvPr>
          <p:cNvSpPr txBox="1"/>
          <p:nvPr/>
        </p:nvSpPr>
        <p:spPr>
          <a:xfrm>
            <a:off x="6186780" y="6519446"/>
            <a:ext cx="29572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i="1" dirty="0"/>
              <a:t>C. </a:t>
            </a:r>
            <a:r>
              <a:rPr lang="hu-HU" sz="1600" i="1" dirty="0" err="1"/>
              <a:t>elegans</a:t>
            </a:r>
            <a:r>
              <a:rPr lang="hu-HU" sz="1600" dirty="0"/>
              <a:t> </a:t>
            </a:r>
            <a:r>
              <a:rPr lang="hu-HU" sz="1600" dirty="0" err="1"/>
              <a:t>neuromuscular</a:t>
            </a:r>
            <a:r>
              <a:rPr lang="hu-HU" sz="1600" dirty="0"/>
              <a:t> </a:t>
            </a:r>
            <a:r>
              <a:rPr lang="hu-HU" sz="1600" dirty="0" err="1"/>
              <a:t>system</a:t>
            </a:r>
            <a:endParaRPr lang="hu-HU" sz="16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32CCD1-6CAB-8744-907B-075B24CA3D47}"/>
              </a:ext>
            </a:extLst>
          </p:cNvPr>
          <p:cNvSpPr txBox="1"/>
          <p:nvPr/>
        </p:nvSpPr>
        <p:spPr>
          <a:xfrm>
            <a:off x="7472414" y="6297283"/>
            <a:ext cx="1645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err="1"/>
              <a:t>node</a:t>
            </a:r>
            <a:r>
              <a:rPr lang="hu-HU" sz="1600" dirty="0"/>
              <a:t> </a:t>
            </a:r>
            <a:r>
              <a:rPr lang="hu-HU" sz="1600" dirty="0" err="1"/>
              <a:t>size</a:t>
            </a:r>
            <a:r>
              <a:rPr lang="hu-HU" sz="1600" dirty="0"/>
              <a:t>: </a:t>
            </a:r>
            <a:r>
              <a:rPr lang="hu-HU" sz="1600" dirty="0" err="1"/>
              <a:t>degree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2083044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69567B-FA84-0540-BD0D-AC8909577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5773" y="741781"/>
            <a:ext cx="6781798" cy="571379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7BAFB2-EC56-0C4E-BCFE-A3AB4CF6B947}"/>
              </a:ext>
            </a:extLst>
          </p:cNvPr>
          <p:cNvSpPr/>
          <p:nvPr/>
        </p:nvSpPr>
        <p:spPr>
          <a:xfrm>
            <a:off x="1415143" y="729344"/>
            <a:ext cx="707571" cy="620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AFFC0A-FF10-A143-877E-FEC7C3012445}"/>
              </a:ext>
            </a:extLst>
          </p:cNvPr>
          <p:cNvSpPr txBox="1"/>
          <p:nvPr/>
        </p:nvSpPr>
        <p:spPr>
          <a:xfrm>
            <a:off x="0" y="6581001"/>
            <a:ext cx="3968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Fenyves, B. et al. (2020). </a:t>
            </a:r>
            <a:r>
              <a:rPr lang="en-US" sz="1200" i="1" dirty="0">
                <a:solidFill>
                  <a:schemeClr val="bg2">
                    <a:lumMod val="75000"/>
                  </a:schemeClr>
                </a:solidFill>
              </a:rPr>
              <a:t>PLOS Comp. Biol.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1200" i="1" dirty="0">
                <a:solidFill>
                  <a:schemeClr val="bg2">
                    <a:lumMod val="75000"/>
                  </a:schemeClr>
                </a:solidFill>
              </a:rPr>
              <a:t>16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(12), e1007974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0A3E98-032C-504E-940A-A5689BDBC8B7}"/>
              </a:ext>
            </a:extLst>
          </p:cNvPr>
          <p:cNvSpPr txBox="1"/>
          <p:nvPr/>
        </p:nvSpPr>
        <p:spPr>
          <a:xfrm>
            <a:off x="6916211" y="6519446"/>
            <a:ext cx="2227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err="1">
                <a:solidFill>
                  <a:schemeClr val="bg2">
                    <a:lumMod val="75000"/>
                  </a:schemeClr>
                </a:solidFill>
              </a:rPr>
              <a:t>EntOpt</a:t>
            </a:r>
            <a:r>
              <a:rPr lang="hu-HU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bg2">
                    <a:lumMod val="75000"/>
                  </a:schemeClr>
                </a:solidFill>
              </a:rPr>
              <a:t>Cytoscape</a:t>
            </a:r>
            <a:r>
              <a:rPr lang="hu-HU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bg2">
                    <a:lumMod val="75000"/>
                  </a:schemeClr>
                </a:solidFill>
              </a:rPr>
              <a:t>plugin</a:t>
            </a:r>
            <a:endParaRPr lang="hu-HU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3ABCABD-5E81-BA49-BFE0-22AE692E8720}"/>
              </a:ext>
            </a:extLst>
          </p:cNvPr>
          <p:cNvSpPr txBox="1">
            <a:spLocks/>
          </p:cNvSpPr>
          <p:nvPr/>
        </p:nvSpPr>
        <p:spPr>
          <a:xfrm>
            <a:off x="661797" y="105746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/>
              <a:t>Network </a:t>
            </a:r>
            <a:r>
              <a:rPr lang="hu-HU" dirty="0" err="1"/>
              <a:t>representations</a:t>
            </a:r>
            <a:r>
              <a:rPr lang="hu-HU" dirty="0"/>
              <a:t> II.</a:t>
            </a:r>
          </a:p>
        </p:txBody>
      </p:sp>
    </p:spTree>
    <p:extLst>
      <p:ext uri="{BB962C8B-B14F-4D97-AF65-F5344CB8AC3E}">
        <p14:creationId xmlns:p14="http://schemas.microsoft.com/office/powerpoint/2010/main" val="2912041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044E1E-6731-7248-805D-89A4A8F352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9995" y="1606582"/>
            <a:ext cx="4819733" cy="48331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218643-6098-F54E-AA97-53F4BBF12D4B}"/>
              </a:ext>
            </a:extLst>
          </p:cNvPr>
          <p:cNvSpPr txBox="1"/>
          <p:nvPr/>
        </p:nvSpPr>
        <p:spPr>
          <a:xfrm>
            <a:off x="0" y="6550223"/>
            <a:ext cx="1572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chemeClr val="bg2">
                    <a:lumMod val="75000"/>
                  </a:schemeClr>
                </a:solidFill>
              </a:rPr>
              <a:t>Credit: </a:t>
            </a:r>
            <a:r>
              <a:rPr lang="hu-HU" sz="1200" dirty="0" err="1">
                <a:solidFill>
                  <a:schemeClr val="bg2">
                    <a:lumMod val="75000"/>
                  </a:schemeClr>
                </a:solidFill>
              </a:rPr>
              <a:t>Duke</a:t>
            </a:r>
            <a:r>
              <a:rPr lang="hu-HU" sz="1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hu-HU" sz="1200" dirty="0" err="1">
                <a:solidFill>
                  <a:schemeClr val="bg2">
                    <a:lumMod val="75000"/>
                  </a:schemeClr>
                </a:solidFill>
              </a:rPr>
              <a:t>Medicine</a:t>
            </a:r>
            <a:endParaRPr lang="hu-HU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5B8BE68-71E2-604C-9EAE-F3028012A62E}"/>
              </a:ext>
            </a:extLst>
          </p:cNvPr>
          <p:cNvSpPr txBox="1">
            <a:spLocks/>
          </p:cNvSpPr>
          <p:nvPr/>
        </p:nvSpPr>
        <p:spPr>
          <a:xfrm>
            <a:off x="683568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/>
              <a:t>Network </a:t>
            </a:r>
            <a:r>
              <a:rPr lang="hu-HU" dirty="0" err="1"/>
              <a:t>representations</a:t>
            </a:r>
            <a:r>
              <a:rPr lang="hu-HU" dirty="0"/>
              <a:t> III.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34CF83-4F2A-F042-9055-33225C9C9689}"/>
              </a:ext>
            </a:extLst>
          </p:cNvPr>
          <p:cNvSpPr txBox="1"/>
          <p:nvPr/>
        </p:nvSpPr>
        <p:spPr>
          <a:xfrm>
            <a:off x="3227051" y="769507"/>
            <a:ext cx="3020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/>
              <a:t>Connectivity</a:t>
            </a:r>
            <a:r>
              <a:rPr lang="hu-HU" sz="2800" dirty="0"/>
              <a:t> </a:t>
            </a:r>
            <a:r>
              <a:rPr lang="hu-HU" sz="2800" dirty="0" err="1"/>
              <a:t>matrix</a:t>
            </a:r>
            <a:endParaRPr lang="hu-HU" sz="28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4259657-4D8C-1749-B4CD-8054A82C08F5}"/>
              </a:ext>
            </a:extLst>
          </p:cNvPr>
          <p:cNvSpPr/>
          <p:nvPr/>
        </p:nvSpPr>
        <p:spPr>
          <a:xfrm>
            <a:off x="4951563" y="5546785"/>
            <a:ext cx="500332" cy="7950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307098-E8D2-CA4D-9A9F-F19C73871E34}"/>
              </a:ext>
            </a:extLst>
          </p:cNvPr>
          <p:cNvCxnSpPr>
            <a:cxnSpLocks/>
          </p:cNvCxnSpPr>
          <p:nvPr/>
        </p:nvCxnSpPr>
        <p:spPr>
          <a:xfrm>
            <a:off x="5687224" y="5873389"/>
            <a:ext cx="18179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06217E0-2875-7E47-A2A5-D5B735132A32}"/>
              </a:ext>
            </a:extLst>
          </p:cNvPr>
          <p:cNvSpPr txBox="1"/>
          <p:nvPr/>
        </p:nvSpPr>
        <p:spPr>
          <a:xfrm>
            <a:off x="331452" y="3783724"/>
            <a:ext cx="182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strong</a:t>
            </a:r>
            <a:r>
              <a:rPr lang="hu-HU" dirty="0"/>
              <a:t> </a:t>
            </a:r>
            <a:r>
              <a:rPr lang="hu-HU" dirty="0" err="1"/>
              <a:t>reciprocity</a:t>
            </a:r>
            <a:endParaRPr lang="hu-HU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96BBBD8-68B8-E740-9020-0D848492E8BC}"/>
              </a:ext>
            </a:extLst>
          </p:cNvPr>
          <p:cNvSpPr/>
          <p:nvPr/>
        </p:nvSpPr>
        <p:spPr>
          <a:xfrm>
            <a:off x="6271404" y="4252823"/>
            <a:ext cx="672860" cy="5175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11B4372-D968-6644-81A5-A001D78F9993}"/>
              </a:ext>
            </a:extLst>
          </p:cNvPr>
          <p:cNvCxnSpPr>
            <a:cxnSpLocks/>
          </p:cNvCxnSpPr>
          <p:nvPr/>
        </p:nvCxnSpPr>
        <p:spPr>
          <a:xfrm>
            <a:off x="7015280" y="4926724"/>
            <a:ext cx="500743" cy="9252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B69B469-F096-C04F-A3D7-DCBD994945B8}"/>
              </a:ext>
            </a:extLst>
          </p:cNvPr>
          <p:cNvSpPr txBox="1"/>
          <p:nvPr/>
        </p:nvSpPr>
        <p:spPr>
          <a:xfrm>
            <a:off x="7145910" y="5917323"/>
            <a:ext cx="172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weak</a:t>
            </a:r>
            <a:r>
              <a:rPr lang="hu-HU" dirty="0"/>
              <a:t> </a:t>
            </a:r>
            <a:r>
              <a:rPr lang="hu-HU" dirty="0" err="1"/>
              <a:t>reciprocity</a:t>
            </a:r>
            <a:endParaRPr lang="hu-HU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68AB1E2-82B2-C44F-B0EC-809FB29B82EE}"/>
              </a:ext>
            </a:extLst>
          </p:cNvPr>
          <p:cNvSpPr/>
          <p:nvPr/>
        </p:nvSpPr>
        <p:spPr>
          <a:xfrm>
            <a:off x="5062653" y="3508917"/>
            <a:ext cx="327103" cy="37623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98CAE3F-18B3-EA4C-B903-B10D84B2F587}"/>
              </a:ext>
            </a:extLst>
          </p:cNvPr>
          <p:cNvSpPr/>
          <p:nvPr/>
        </p:nvSpPr>
        <p:spPr>
          <a:xfrm>
            <a:off x="4177991" y="4378713"/>
            <a:ext cx="364273" cy="35683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5B98FF0-1662-374D-9F79-03A985D02BFC}"/>
              </a:ext>
            </a:extLst>
          </p:cNvPr>
          <p:cNvCxnSpPr>
            <a:cxnSpLocks/>
            <a:stCxn id="14" idx="3"/>
            <a:endCxn id="31" idx="2"/>
          </p:cNvCxnSpPr>
          <p:nvPr/>
        </p:nvCxnSpPr>
        <p:spPr>
          <a:xfrm>
            <a:off x="2157401" y="3968390"/>
            <a:ext cx="2020590" cy="58874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9FB5801-8877-8A4E-97EF-CD374BE5BA9C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2157401" y="3666968"/>
            <a:ext cx="2671726" cy="3014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57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E3A29-5583-9542-AB75-1C821027B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CC8A02E-3CBB-2444-9ECC-464A728AD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017" y="904491"/>
            <a:ext cx="5125508" cy="50831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36CD5B-DA5C-4348-A3E6-8A810F440A54}"/>
              </a:ext>
            </a:extLst>
          </p:cNvPr>
          <p:cNvSpPr txBox="1"/>
          <p:nvPr/>
        </p:nvSpPr>
        <p:spPr>
          <a:xfrm>
            <a:off x="0" y="6396335"/>
            <a:ext cx="2680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/>
              <a:t>C. </a:t>
            </a:r>
            <a:r>
              <a:rPr lang="hu-HU" sz="1200" i="1" dirty="0" err="1"/>
              <a:t>elegans</a:t>
            </a:r>
            <a:endParaRPr lang="hu-HU" sz="1200" i="1" dirty="0"/>
          </a:p>
          <a:p>
            <a:r>
              <a:rPr lang="hu-HU" sz="1200" dirty="0" err="1">
                <a:solidFill>
                  <a:schemeClr val="bg2">
                    <a:lumMod val="75000"/>
                  </a:schemeClr>
                </a:solidFill>
              </a:rPr>
              <a:t>Varshney</a:t>
            </a:r>
            <a:r>
              <a:rPr lang="hu-HU" sz="1200" dirty="0">
                <a:solidFill>
                  <a:schemeClr val="bg2">
                    <a:lumMod val="75000"/>
                  </a:schemeClr>
                </a:solidFill>
              </a:rPr>
              <a:t> et </a:t>
            </a:r>
            <a:r>
              <a:rPr lang="hu-HU" sz="1200" dirty="0" err="1">
                <a:solidFill>
                  <a:schemeClr val="bg2">
                    <a:lumMod val="75000"/>
                  </a:schemeClr>
                </a:solidFill>
              </a:rPr>
              <a:t>al</a:t>
            </a:r>
            <a:r>
              <a:rPr lang="hu-HU" sz="1200" dirty="0">
                <a:solidFill>
                  <a:schemeClr val="bg2">
                    <a:lumMod val="75000"/>
                  </a:schemeClr>
                </a:solidFill>
              </a:rPr>
              <a:t>. (2011). </a:t>
            </a:r>
            <a:r>
              <a:rPr lang="hu-HU" sz="1200" i="1" dirty="0" err="1">
                <a:solidFill>
                  <a:schemeClr val="bg2">
                    <a:lumMod val="75000"/>
                  </a:schemeClr>
                </a:solidFill>
              </a:rPr>
              <a:t>PLoS</a:t>
            </a:r>
            <a:r>
              <a:rPr lang="hu-HU" sz="12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hu-HU" sz="1200" i="1" dirty="0" err="1">
                <a:solidFill>
                  <a:schemeClr val="bg2">
                    <a:lumMod val="75000"/>
                  </a:schemeClr>
                </a:solidFill>
              </a:rPr>
              <a:t>Comp</a:t>
            </a:r>
            <a:r>
              <a:rPr lang="hu-HU" sz="1200" i="1" dirty="0">
                <a:solidFill>
                  <a:schemeClr val="bg2">
                    <a:lumMod val="75000"/>
                  </a:schemeClr>
                </a:solidFill>
              </a:rPr>
              <a:t>. </a:t>
            </a:r>
            <a:r>
              <a:rPr lang="hu-HU" sz="1200" i="1" dirty="0" err="1">
                <a:solidFill>
                  <a:schemeClr val="bg2">
                    <a:lumMod val="75000"/>
                  </a:schemeClr>
                </a:solidFill>
              </a:rPr>
              <a:t>Biol</a:t>
            </a:r>
            <a:r>
              <a:rPr lang="hu-HU" sz="1200" i="1" dirty="0">
                <a:solidFill>
                  <a:schemeClr val="bg2">
                    <a:lumMod val="75000"/>
                  </a:schemeClr>
                </a:solidFill>
              </a:rPr>
              <a:t>. </a:t>
            </a:r>
            <a:endParaRPr lang="hu-HU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B1D312-460D-5F4C-BFCB-FC64F18FCAC8}"/>
              </a:ext>
            </a:extLst>
          </p:cNvPr>
          <p:cNvSpPr txBox="1">
            <a:spLocks/>
          </p:cNvSpPr>
          <p:nvPr/>
        </p:nvSpPr>
        <p:spPr>
          <a:xfrm>
            <a:off x="683568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/>
              <a:t>Network </a:t>
            </a:r>
            <a:r>
              <a:rPr lang="hu-HU" dirty="0" err="1"/>
              <a:t>representations</a:t>
            </a:r>
            <a:r>
              <a:rPr lang="hu-HU" dirty="0"/>
              <a:t> IV.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B9CE11-400F-8E4E-9AFA-6FC289E82D95}"/>
              </a:ext>
            </a:extLst>
          </p:cNvPr>
          <p:cNvSpPr txBox="1"/>
          <p:nvPr/>
        </p:nvSpPr>
        <p:spPr>
          <a:xfrm>
            <a:off x="6505903" y="6117076"/>
            <a:ext cx="2066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>
                <a:solidFill>
                  <a:srgbClr val="C00000"/>
                </a:solidFill>
              </a:rPr>
              <a:t>● </a:t>
            </a:r>
            <a:r>
              <a:rPr lang="hu-HU" sz="1600" dirty="0" err="1">
                <a:solidFill>
                  <a:srgbClr val="C00000"/>
                </a:solidFill>
              </a:rPr>
              <a:t>chemical</a:t>
            </a:r>
            <a:r>
              <a:rPr lang="hu-HU" sz="1600" dirty="0">
                <a:solidFill>
                  <a:srgbClr val="C00000"/>
                </a:solidFill>
              </a:rPr>
              <a:t> </a:t>
            </a:r>
            <a:r>
              <a:rPr lang="hu-HU" sz="1600" dirty="0" err="1">
                <a:solidFill>
                  <a:srgbClr val="C00000"/>
                </a:solidFill>
              </a:rPr>
              <a:t>connection</a:t>
            </a:r>
            <a:endParaRPr lang="hu-HU" sz="1600" dirty="0">
              <a:solidFill>
                <a:srgbClr val="C00000"/>
              </a:solidFill>
            </a:endParaRPr>
          </a:p>
          <a:p>
            <a:r>
              <a:rPr lang="hu-HU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○ </a:t>
            </a:r>
            <a:r>
              <a:rPr lang="hu-HU" sz="1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gap</a:t>
            </a:r>
            <a:r>
              <a:rPr lang="hu-HU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hu-HU" sz="1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junction</a:t>
            </a:r>
            <a:endParaRPr lang="hu-HU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54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67862-1999-1A4A-93F5-EF3B74A14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17" y="311860"/>
            <a:ext cx="8187559" cy="904381"/>
          </a:xfrm>
        </p:spPr>
        <p:txBody>
          <a:bodyPr>
            <a:normAutofit/>
          </a:bodyPr>
          <a:lstStyle/>
          <a:p>
            <a:r>
              <a:rPr lang="hu-HU" dirty="0"/>
              <a:t>Network </a:t>
            </a:r>
            <a:r>
              <a:rPr lang="hu-HU" dirty="0" err="1"/>
              <a:t>properties</a:t>
            </a:r>
            <a:r>
              <a:rPr lang="hu-HU" dirty="0"/>
              <a:t>: </a:t>
            </a:r>
            <a:r>
              <a:rPr lang="hu-HU" dirty="0" err="1"/>
              <a:t>core-periphery</a:t>
            </a:r>
            <a:endParaRPr lang="hu-H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546B31-5B10-7248-8165-931DF8B3007B}"/>
              </a:ext>
            </a:extLst>
          </p:cNvPr>
          <p:cNvSpPr/>
          <p:nvPr/>
        </p:nvSpPr>
        <p:spPr>
          <a:xfrm>
            <a:off x="0" y="6550223"/>
            <a:ext cx="47927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>
                <a:solidFill>
                  <a:schemeClr val="bg2">
                    <a:lumMod val="75000"/>
                  </a:schemeClr>
                </a:solidFill>
              </a:rPr>
              <a:t>Betzel</a:t>
            </a:r>
            <a:r>
              <a:rPr lang="hu-HU" sz="1200" dirty="0">
                <a:solidFill>
                  <a:schemeClr val="bg2">
                    <a:lumMod val="75000"/>
                  </a:schemeClr>
                </a:solidFill>
              </a:rPr>
              <a:t> et </a:t>
            </a:r>
            <a:r>
              <a:rPr lang="hu-HU" sz="1200" dirty="0" err="1">
                <a:solidFill>
                  <a:schemeClr val="bg2">
                    <a:lumMod val="75000"/>
                  </a:schemeClr>
                </a:solidFill>
              </a:rPr>
              <a:t>al</a:t>
            </a:r>
            <a:r>
              <a:rPr lang="hu-HU" sz="1200" dirty="0">
                <a:solidFill>
                  <a:schemeClr val="bg2">
                    <a:lumMod val="75000"/>
                  </a:schemeClr>
                </a:solidFill>
              </a:rPr>
              <a:t>. (2017) </a:t>
            </a:r>
            <a:r>
              <a:rPr lang="hu-HU" sz="1200" i="1" dirty="0" err="1">
                <a:solidFill>
                  <a:schemeClr val="bg2">
                    <a:lumMod val="75000"/>
                  </a:schemeClr>
                </a:solidFill>
              </a:rPr>
              <a:t>NeuroImage</a:t>
            </a:r>
            <a:r>
              <a:rPr lang="hu-HU" sz="12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hu-HU" sz="1200" dirty="0">
                <a:solidFill>
                  <a:schemeClr val="bg2">
                    <a:lumMod val="75000"/>
                  </a:schemeClr>
                </a:solidFill>
              </a:rPr>
              <a:t>(160) 73-83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0DEAB4-368D-4441-8199-2EB68F4036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265" b="37047"/>
          <a:stretch/>
        </p:blipFill>
        <p:spPr>
          <a:xfrm>
            <a:off x="189186" y="1343132"/>
            <a:ext cx="4498018" cy="51207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3541C8-0A8E-2D45-ADC2-761115DC6D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6" t="63033" r="48849" b="-2033"/>
          <a:stretch/>
        </p:blipFill>
        <p:spPr>
          <a:xfrm>
            <a:off x="5053008" y="1376855"/>
            <a:ext cx="3954358" cy="35419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3F5D6D-B1AE-CA49-A51B-79B1212619DB}"/>
              </a:ext>
            </a:extLst>
          </p:cNvPr>
          <p:cNvSpPr txBox="1"/>
          <p:nvPr/>
        </p:nvSpPr>
        <p:spPr>
          <a:xfrm>
            <a:off x="5381296" y="5044965"/>
            <a:ext cx="3605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rich club</a:t>
            </a:r>
            <a:r>
              <a:rPr lang="en-US" sz="1600" dirty="0"/>
              <a:t>: hubs (high degree, high strength nodes) that are also densely interconnected to one another</a:t>
            </a:r>
          </a:p>
        </p:txBody>
      </p:sp>
    </p:spTree>
    <p:extLst>
      <p:ext uri="{BB962C8B-B14F-4D97-AF65-F5344CB8AC3E}">
        <p14:creationId xmlns:p14="http://schemas.microsoft.com/office/powerpoint/2010/main" val="2422674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555E508-5731-BF4C-A6D5-2C8176D7C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490" y="2257942"/>
            <a:ext cx="6106510" cy="46000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E567E9-88AC-8144-B91D-11F804518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Network </a:t>
            </a:r>
            <a:r>
              <a:rPr lang="hu-HU" dirty="0" err="1"/>
              <a:t>properties</a:t>
            </a:r>
            <a:r>
              <a:rPr lang="hu-HU" dirty="0"/>
              <a:t>: </a:t>
            </a:r>
            <a:r>
              <a:rPr lang="hu-HU" dirty="0" err="1"/>
              <a:t>motif</a:t>
            </a:r>
            <a:r>
              <a:rPr lang="hu-HU" dirty="0"/>
              <a:t> </a:t>
            </a:r>
            <a:r>
              <a:rPr lang="hu-HU" dirty="0" err="1"/>
              <a:t>analysis</a:t>
            </a:r>
            <a:endParaRPr lang="hu-H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830470-0B0B-5642-A9F4-6FD74B90F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7094" y="1415066"/>
            <a:ext cx="6478439" cy="784669"/>
          </a:xfrm>
          <a:prstGeom prst="roundRect">
            <a:avLst>
              <a:gd name="adj" fmla="val 454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2400" dirty="0" err="1"/>
              <a:t>Motif</a:t>
            </a:r>
            <a:r>
              <a:rPr lang="hu-HU" sz="2400" dirty="0"/>
              <a:t>: </a:t>
            </a:r>
            <a:r>
              <a:rPr lang="hu-HU" sz="2400" dirty="0" err="1"/>
              <a:t>recurrent</a:t>
            </a:r>
            <a:r>
              <a:rPr lang="hu-HU" sz="2400" dirty="0"/>
              <a:t> </a:t>
            </a:r>
            <a:r>
              <a:rPr lang="hu-HU" sz="2400" dirty="0" err="1"/>
              <a:t>subgraph</a:t>
            </a:r>
            <a:r>
              <a:rPr lang="hu-HU" sz="2400" dirty="0"/>
              <a:t> </a:t>
            </a:r>
            <a:r>
              <a:rPr lang="hu-HU" sz="2400" dirty="0" err="1"/>
              <a:t>that</a:t>
            </a:r>
            <a:r>
              <a:rPr lang="hu-HU" sz="2400" dirty="0"/>
              <a:t> </a:t>
            </a:r>
            <a:r>
              <a:rPr lang="hu-HU" sz="2400" dirty="0" err="1"/>
              <a:t>occurs</a:t>
            </a:r>
            <a:r>
              <a:rPr lang="hu-HU" sz="2400" dirty="0"/>
              <a:t> </a:t>
            </a:r>
            <a:r>
              <a:rPr lang="hu-HU" sz="2400" dirty="0" err="1"/>
              <a:t>significantly</a:t>
            </a:r>
            <a:r>
              <a:rPr lang="hu-HU" sz="2400" dirty="0"/>
              <a:t> more </a:t>
            </a:r>
            <a:r>
              <a:rPr lang="hu-HU" sz="2400" dirty="0" err="1"/>
              <a:t>frequently</a:t>
            </a:r>
            <a:r>
              <a:rPr lang="hu-HU" sz="2400" dirty="0"/>
              <a:t> in a </a:t>
            </a:r>
            <a:r>
              <a:rPr lang="hu-HU" sz="2400" dirty="0" err="1"/>
              <a:t>larger</a:t>
            </a:r>
            <a:r>
              <a:rPr lang="hu-HU" sz="2400" dirty="0"/>
              <a:t> </a:t>
            </a:r>
            <a:r>
              <a:rPr lang="hu-HU" sz="2400" dirty="0" err="1"/>
              <a:t>network</a:t>
            </a:r>
            <a:r>
              <a:rPr lang="hu-HU" sz="2400" dirty="0"/>
              <a:t> </a:t>
            </a:r>
            <a:r>
              <a:rPr lang="hu-HU" sz="2400" dirty="0" err="1"/>
              <a:t>than</a:t>
            </a:r>
            <a:r>
              <a:rPr lang="hu-HU" sz="2400" dirty="0"/>
              <a:t> </a:t>
            </a:r>
            <a:r>
              <a:rPr lang="hu-HU" sz="2400" dirty="0" err="1"/>
              <a:t>expected</a:t>
            </a:r>
            <a:endParaRPr lang="hu-HU" sz="2400" dirty="0"/>
          </a:p>
        </p:txBody>
      </p:sp>
      <p:pic>
        <p:nvPicPr>
          <p:cNvPr id="8" name="Kép 6">
            <a:extLst>
              <a:ext uri="{FF2B5EF4-FFF2-40B4-BE49-F238E27FC236}">
                <a16:creationId xmlns:a16="http://schemas.microsoft.com/office/drawing/2014/main" id="{B92AC940-C1FA-1345-B6D0-F841754251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3" r="22060"/>
          <a:stretch/>
        </p:blipFill>
        <p:spPr>
          <a:xfrm>
            <a:off x="300028" y="2554012"/>
            <a:ext cx="2767161" cy="36786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717225-5484-E64A-BF5B-2025B205B8EE}"/>
              </a:ext>
            </a:extLst>
          </p:cNvPr>
          <p:cNvSpPr txBox="1"/>
          <p:nvPr/>
        </p:nvSpPr>
        <p:spPr>
          <a:xfrm>
            <a:off x="0" y="6550223"/>
            <a:ext cx="26803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>
                <a:solidFill>
                  <a:schemeClr val="bg2">
                    <a:lumMod val="75000"/>
                  </a:schemeClr>
                </a:solidFill>
              </a:rPr>
              <a:t>Varshney</a:t>
            </a:r>
            <a:r>
              <a:rPr lang="hu-HU" sz="1200" dirty="0">
                <a:solidFill>
                  <a:schemeClr val="bg2">
                    <a:lumMod val="75000"/>
                  </a:schemeClr>
                </a:solidFill>
              </a:rPr>
              <a:t> et </a:t>
            </a:r>
            <a:r>
              <a:rPr lang="hu-HU" sz="1200" dirty="0" err="1">
                <a:solidFill>
                  <a:schemeClr val="bg2">
                    <a:lumMod val="75000"/>
                  </a:schemeClr>
                </a:solidFill>
              </a:rPr>
              <a:t>al</a:t>
            </a:r>
            <a:r>
              <a:rPr lang="hu-HU" sz="1200" dirty="0">
                <a:solidFill>
                  <a:schemeClr val="bg2">
                    <a:lumMod val="75000"/>
                  </a:schemeClr>
                </a:solidFill>
              </a:rPr>
              <a:t>. (2011). </a:t>
            </a:r>
            <a:r>
              <a:rPr lang="hu-HU" sz="1200" i="1" dirty="0" err="1">
                <a:solidFill>
                  <a:schemeClr val="bg2">
                    <a:lumMod val="75000"/>
                  </a:schemeClr>
                </a:solidFill>
              </a:rPr>
              <a:t>PLoS</a:t>
            </a:r>
            <a:r>
              <a:rPr lang="hu-HU" sz="12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hu-HU" sz="1200" i="1" dirty="0" err="1">
                <a:solidFill>
                  <a:schemeClr val="bg2">
                    <a:lumMod val="75000"/>
                  </a:schemeClr>
                </a:solidFill>
              </a:rPr>
              <a:t>Comp</a:t>
            </a:r>
            <a:r>
              <a:rPr lang="hu-HU" sz="1200" i="1" dirty="0">
                <a:solidFill>
                  <a:schemeClr val="bg2">
                    <a:lumMod val="75000"/>
                  </a:schemeClr>
                </a:solidFill>
              </a:rPr>
              <a:t>. </a:t>
            </a:r>
            <a:r>
              <a:rPr lang="hu-HU" sz="1200" i="1" dirty="0" err="1">
                <a:solidFill>
                  <a:schemeClr val="bg2">
                    <a:lumMod val="75000"/>
                  </a:schemeClr>
                </a:solidFill>
              </a:rPr>
              <a:t>Biol</a:t>
            </a:r>
            <a:r>
              <a:rPr lang="hu-HU" sz="1200" i="1" dirty="0">
                <a:solidFill>
                  <a:schemeClr val="bg2">
                    <a:lumMod val="75000"/>
                  </a:schemeClr>
                </a:solidFill>
              </a:rPr>
              <a:t>. </a:t>
            </a:r>
            <a:endParaRPr lang="hu-HU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B21C57-A970-EF4B-9DBD-B8F30E6142A4}"/>
              </a:ext>
            </a:extLst>
          </p:cNvPr>
          <p:cNvSpPr txBox="1"/>
          <p:nvPr/>
        </p:nvSpPr>
        <p:spPr>
          <a:xfrm>
            <a:off x="1199071" y="4554747"/>
            <a:ext cx="998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>
                <a:solidFill>
                  <a:schemeClr val="accent2">
                    <a:lumMod val="75000"/>
                  </a:schemeClr>
                </a:solidFill>
              </a:rPr>
              <a:t>feed-forward</a:t>
            </a:r>
            <a:endParaRPr lang="hu-HU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D67D71-5CBA-8E4E-B0F3-BDEEA07ED196}"/>
              </a:ext>
            </a:extLst>
          </p:cNvPr>
          <p:cNvSpPr txBox="1"/>
          <p:nvPr/>
        </p:nvSpPr>
        <p:spPr>
          <a:xfrm>
            <a:off x="1316965" y="3801374"/>
            <a:ext cx="797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>
                <a:solidFill>
                  <a:schemeClr val="accent2">
                    <a:lumMod val="75000"/>
                  </a:schemeClr>
                </a:solidFill>
              </a:rPr>
              <a:t>feed</a:t>
            </a:r>
            <a:r>
              <a:rPr lang="hu-HU" sz="1200" dirty="0">
                <a:solidFill>
                  <a:schemeClr val="accent2">
                    <a:lumMod val="75000"/>
                  </a:schemeClr>
                </a:solidFill>
              </a:rPr>
              <a:t>-back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29CAA7-F97E-FB40-BE08-714CD1B40378}"/>
              </a:ext>
            </a:extLst>
          </p:cNvPr>
          <p:cNvSpPr txBox="1"/>
          <p:nvPr/>
        </p:nvSpPr>
        <p:spPr>
          <a:xfrm>
            <a:off x="2205486" y="6001109"/>
            <a:ext cx="519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>
                <a:solidFill>
                  <a:schemeClr val="accent2">
                    <a:lumMod val="75000"/>
                  </a:schemeClr>
                </a:solidFill>
              </a:rPr>
              <a:t>chain</a:t>
            </a:r>
            <a:endParaRPr lang="hu-HU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79925B-B466-8C4F-96FA-7D7F0A8354C0}"/>
              </a:ext>
            </a:extLst>
          </p:cNvPr>
          <p:cNvSpPr txBox="1"/>
          <p:nvPr/>
        </p:nvSpPr>
        <p:spPr>
          <a:xfrm>
            <a:off x="439946" y="6047117"/>
            <a:ext cx="8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>
                <a:solidFill>
                  <a:schemeClr val="accent2">
                    <a:lumMod val="75000"/>
                  </a:schemeClr>
                </a:solidFill>
              </a:rPr>
              <a:t>integrator</a:t>
            </a:r>
            <a:endParaRPr lang="hu-HU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743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48F4E89-3A96-1549-9FDB-F11818D0CD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891766"/>
              </p:ext>
            </p:extLst>
          </p:nvPr>
        </p:nvGraphicFramePr>
        <p:xfrm>
          <a:off x="791978" y="3949646"/>
          <a:ext cx="7561718" cy="2261440"/>
        </p:xfrm>
        <a:graphic>
          <a:graphicData uri="http://schemas.openxmlformats.org/drawingml/2006/table">
            <a:tbl>
              <a:tblPr firstRow="1" bandRow="1" bandCol="1">
                <a:tableStyleId>{F5AB1C69-6EDB-4FF4-983F-18BD219EF322}</a:tableStyleId>
              </a:tblPr>
              <a:tblGrid>
                <a:gridCol w="5194300">
                  <a:extLst>
                    <a:ext uri="{9D8B030D-6E8A-4147-A177-3AD203B41FA5}">
                      <a16:colId xmlns:a16="http://schemas.microsoft.com/office/drawing/2014/main" val="586809755"/>
                    </a:ext>
                  </a:extLst>
                </a:gridCol>
                <a:gridCol w="2367418">
                  <a:extLst>
                    <a:ext uri="{9D8B030D-6E8A-4147-A177-3AD203B41FA5}">
                      <a16:colId xmlns:a16="http://schemas.microsoft.com/office/drawing/2014/main" val="3185799627"/>
                    </a:ext>
                  </a:extLst>
                </a:gridCol>
              </a:tblGrid>
              <a:tr h="2078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Network</a:t>
                      </a:r>
                      <a:endParaRPr lang="en-H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81" marR="656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Proportion of negative edges</a:t>
                      </a:r>
                      <a:endParaRPr lang="en-H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81" marR="656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421776"/>
                  </a:ext>
                </a:extLst>
              </a:tr>
              <a:tr h="1583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Rat hippocampus</a:t>
                      </a:r>
                      <a:endParaRPr lang="en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81" marR="656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5-30%</a:t>
                      </a:r>
                      <a:endParaRPr lang="en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81" marR="656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976583"/>
                  </a:ext>
                </a:extLst>
              </a:tr>
              <a:tr h="184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Rat excitatory neocortical neurons</a:t>
                      </a:r>
                      <a:endParaRPr lang="en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81" marR="656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20%</a:t>
                      </a:r>
                      <a:endParaRPr lang="en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81" marR="656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9139358"/>
                  </a:ext>
                </a:extLst>
              </a:tr>
              <a:tr h="245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Cerebral cortex (GAD expression)</a:t>
                      </a:r>
                      <a:endParaRPr lang="en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81" marR="656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10-20%</a:t>
                      </a:r>
                      <a:endParaRPr lang="en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81" marR="656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235336"/>
                  </a:ext>
                </a:extLst>
              </a:tr>
              <a:tr h="245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Optimal network for synchronized bursting activity (in silico)</a:t>
                      </a:r>
                      <a:endParaRPr lang="en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81" marR="656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10-20%</a:t>
                      </a:r>
                      <a:endParaRPr lang="en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81" marR="656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231804"/>
                  </a:ext>
                </a:extLst>
              </a:tr>
              <a:tr h="245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Primary visual cortex (V1; in silico)</a:t>
                      </a:r>
                      <a:endParaRPr lang="en-H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81" marR="656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25%</a:t>
                      </a:r>
                      <a:endParaRPr lang="en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81" marR="656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202742"/>
                  </a:ext>
                </a:extLst>
              </a:tr>
              <a:tr h="245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Neuronal network (ex vivo) and neuronal network model (in silico)</a:t>
                      </a:r>
                      <a:endParaRPr lang="en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81" marR="656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20%</a:t>
                      </a:r>
                      <a:endParaRPr lang="en-H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81" marR="656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489824"/>
                  </a:ext>
                </a:extLst>
              </a:tr>
              <a:tr h="1435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Wikipedia, </a:t>
                      </a:r>
                      <a:r>
                        <a:rPr lang="en-US" sz="14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Epinions</a:t>
                      </a: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, Slashdot (social networks)</a:t>
                      </a:r>
                      <a:endParaRPr lang="en-HU" sz="14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81" marR="656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15-23%</a:t>
                      </a:r>
                      <a:endParaRPr lang="en-HU" sz="14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81" marR="656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992250"/>
                  </a:ext>
                </a:extLst>
              </a:tr>
              <a:tr h="1435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University freshman network (social)</a:t>
                      </a:r>
                      <a:endParaRPr lang="en-HU" sz="14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81" marR="656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12-14%</a:t>
                      </a:r>
                      <a:endParaRPr lang="en-HU" sz="14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5681" marR="656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827171"/>
                  </a:ext>
                </a:extLst>
              </a:tr>
              <a:tr h="1435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HU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International relations (war) network</a:t>
                      </a:r>
                    </a:p>
                  </a:txBody>
                  <a:tcPr marL="65681" marR="656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HU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5-13%</a:t>
                      </a:r>
                    </a:p>
                  </a:txBody>
                  <a:tcPr marL="65681" marR="656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229791"/>
                  </a:ext>
                </a:extLst>
              </a:tr>
            </a:tbl>
          </a:graphicData>
        </a:graphic>
      </p:graphicFrame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C4BA5B-80A9-E04C-B35F-706854B53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3" y="1274236"/>
            <a:ext cx="3896593" cy="16944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E42ADE-71DE-D045-8E5D-9DD505BEF2D3}"/>
              </a:ext>
            </a:extLst>
          </p:cNvPr>
          <p:cNvSpPr txBox="1"/>
          <p:nvPr/>
        </p:nvSpPr>
        <p:spPr>
          <a:xfrm>
            <a:off x="1746505" y="2070903"/>
            <a:ext cx="2112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2800" i="1" dirty="0">
                <a:solidFill>
                  <a:schemeClr val="bg2">
                    <a:lumMod val="25000"/>
                  </a:schemeClr>
                </a:solidFill>
              </a:rPr>
              <a:t>sign balance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575471D-B7A7-EE4E-A9ED-DE5749B623A6}"/>
              </a:ext>
            </a:extLst>
          </p:cNvPr>
          <p:cNvGrpSpPr/>
          <p:nvPr/>
        </p:nvGrpSpPr>
        <p:grpSpPr>
          <a:xfrm>
            <a:off x="5549452" y="1197864"/>
            <a:ext cx="2752421" cy="2296406"/>
            <a:chOff x="5797888" y="2862402"/>
            <a:chExt cx="2912015" cy="263880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40342C8-CF56-E04C-BE83-0D2A3B90ABC1}"/>
                </a:ext>
              </a:extLst>
            </p:cNvPr>
            <p:cNvSpPr/>
            <p:nvPr/>
          </p:nvSpPr>
          <p:spPr>
            <a:xfrm>
              <a:off x="6478823" y="2862402"/>
              <a:ext cx="389107" cy="3891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78E1AB-BC19-684C-B64A-643A52F8668C}"/>
                </a:ext>
              </a:extLst>
            </p:cNvPr>
            <p:cNvSpPr/>
            <p:nvPr/>
          </p:nvSpPr>
          <p:spPr>
            <a:xfrm>
              <a:off x="5797888" y="4044613"/>
              <a:ext cx="389107" cy="3891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DF738A5-DBDC-4543-A2F6-101F69BDA8BA}"/>
                </a:ext>
              </a:extLst>
            </p:cNvPr>
            <p:cNvSpPr/>
            <p:nvPr/>
          </p:nvSpPr>
          <p:spPr>
            <a:xfrm>
              <a:off x="7798744" y="4060144"/>
              <a:ext cx="389107" cy="3891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23FFFBC-BD9A-354A-A38E-DA2C6CBD03C4}"/>
                </a:ext>
              </a:extLst>
            </p:cNvPr>
            <p:cNvSpPr/>
            <p:nvPr/>
          </p:nvSpPr>
          <p:spPr>
            <a:xfrm>
              <a:off x="8320796" y="2863680"/>
              <a:ext cx="389107" cy="3891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A1590C3-75B7-154D-A117-8946453AEF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9445" y="3328690"/>
              <a:ext cx="463888" cy="691944"/>
            </a:xfrm>
            <a:prstGeom prst="straightConnector1">
              <a:avLst/>
            </a:prstGeom>
            <a:ln w="38100">
              <a:solidFill>
                <a:srgbClr val="943D2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60F93B1-41C2-5048-A0DD-9E35FEE390D7}"/>
                </a:ext>
              </a:extLst>
            </p:cNvPr>
            <p:cNvCxnSpPr>
              <a:cxnSpLocks/>
            </p:cNvCxnSpPr>
            <p:nvPr/>
          </p:nvCxnSpPr>
          <p:spPr>
            <a:xfrm>
              <a:off x="6297037" y="4239166"/>
              <a:ext cx="1375249" cy="15531"/>
            </a:xfrm>
            <a:prstGeom prst="straightConnector1">
              <a:avLst/>
            </a:prstGeom>
            <a:ln w="38100">
              <a:solidFill>
                <a:srgbClr val="418E8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95BD8DD-3C40-314F-9A17-10872555155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58202" y="3299337"/>
              <a:ext cx="930814" cy="750650"/>
            </a:xfrm>
            <a:prstGeom prst="straightConnector1">
              <a:avLst/>
            </a:prstGeom>
            <a:ln w="38100">
              <a:solidFill>
                <a:srgbClr val="418E8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BE35589-EB69-1140-A3F1-F08097208A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01359" y="3366757"/>
              <a:ext cx="299900" cy="630443"/>
            </a:xfrm>
            <a:prstGeom prst="straightConnector1">
              <a:avLst/>
            </a:prstGeom>
            <a:ln w="38100">
              <a:solidFill>
                <a:srgbClr val="943D2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882DF98-9229-6043-8591-56B4B3B532C6}"/>
                </a:ext>
              </a:extLst>
            </p:cNvPr>
            <p:cNvCxnSpPr>
              <a:cxnSpLocks/>
            </p:cNvCxnSpPr>
            <p:nvPr/>
          </p:nvCxnSpPr>
          <p:spPr>
            <a:xfrm>
              <a:off x="6858202" y="4849743"/>
              <a:ext cx="398360" cy="0"/>
            </a:xfrm>
            <a:prstGeom prst="straightConnector1">
              <a:avLst/>
            </a:prstGeom>
            <a:ln w="38100">
              <a:solidFill>
                <a:srgbClr val="943D2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699744B-0373-224F-9DAE-F58D5163E54F}"/>
                </a:ext>
              </a:extLst>
            </p:cNvPr>
            <p:cNvCxnSpPr>
              <a:cxnSpLocks/>
            </p:cNvCxnSpPr>
            <p:nvPr/>
          </p:nvCxnSpPr>
          <p:spPr>
            <a:xfrm>
              <a:off x="6847474" y="5173694"/>
              <a:ext cx="409088" cy="0"/>
            </a:xfrm>
            <a:prstGeom prst="straightConnector1">
              <a:avLst/>
            </a:prstGeom>
            <a:ln w="38100">
              <a:solidFill>
                <a:srgbClr val="418E8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ADBE713-1988-D541-A792-C450DE4F99E4}"/>
                </a:ext>
              </a:extLst>
            </p:cNvPr>
            <p:cNvSpPr txBox="1"/>
            <p:nvPr/>
          </p:nvSpPr>
          <p:spPr>
            <a:xfrm>
              <a:off x="7285879" y="4726493"/>
              <a:ext cx="1306940" cy="447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U" sz="1600" dirty="0"/>
                <a:t>inhibitory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0F0681-EDC2-9A4C-BFB6-67CD00CB0302}"/>
                </a:ext>
              </a:extLst>
            </p:cNvPr>
            <p:cNvSpPr txBox="1"/>
            <p:nvPr/>
          </p:nvSpPr>
          <p:spPr>
            <a:xfrm>
              <a:off x="7275892" y="5053549"/>
              <a:ext cx="1329068" cy="447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U" sz="1600" dirty="0"/>
                <a:t>excitatory</a:t>
              </a: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2ED2902E-A416-644E-98F3-F8C7A8339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658" y="110692"/>
            <a:ext cx="7886700" cy="904381"/>
          </a:xfrm>
        </p:spPr>
        <p:txBody>
          <a:bodyPr/>
          <a:lstStyle/>
          <a:p>
            <a:r>
              <a:rPr lang="hu-HU" dirty="0"/>
              <a:t>Network </a:t>
            </a:r>
            <a:r>
              <a:rPr lang="hu-HU" dirty="0" err="1"/>
              <a:t>properties</a:t>
            </a:r>
            <a:r>
              <a:rPr lang="hu-HU" dirty="0"/>
              <a:t>: </a:t>
            </a:r>
            <a:r>
              <a:rPr lang="hu-HU" dirty="0" err="1"/>
              <a:t>polarity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50934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E503C-21E4-5C46-B50F-D487374F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65" y="294362"/>
            <a:ext cx="8229600" cy="1143000"/>
          </a:xfrm>
        </p:spPr>
        <p:txBody>
          <a:bodyPr/>
          <a:lstStyle/>
          <a:p>
            <a:r>
              <a:rPr lang="hu-HU" dirty="0" err="1"/>
              <a:t>Sign</a:t>
            </a:r>
            <a:r>
              <a:rPr lang="hu-HU" dirty="0"/>
              <a:t> </a:t>
            </a:r>
            <a:r>
              <a:rPr lang="hu-HU" dirty="0" err="1"/>
              <a:t>imbalance</a:t>
            </a:r>
            <a:endParaRPr lang="hu-HU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2404CBF-D950-574D-A392-61D1826A3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891" y="2790668"/>
            <a:ext cx="5047464" cy="2592288"/>
          </a:xfrm>
        </p:spPr>
        <p:txBody>
          <a:bodyPr/>
          <a:lstStyle/>
          <a:p>
            <a:r>
              <a:rPr lang="hu-HU" dirty="0"/>
              <a:t>stroke</a:t>
            </a:r>
          </a:p>
          <a:p>
            <a:r>
              <a:rPr lang="hu-HU" dirty="0" err="1"/>
              <a:t>ischemia</a:t>
            </a:r>
            <a:endParaRPr lang="hu-HU" dirty="0"/>
          </a:p>
          <a:p>
            <a:r>
              <a:rPr lang="hu-HU" dirty="0"/>
              <a:t>PTSD</a:t>
            </a:r>
          </a:p>
          <a:p>
            <a:r>
              <a:rPr lang="hu-HU" dirty="0" err="1"/>
              <a:t>epilepsy</a:t>
            </a:r>
            <a:endParaRPr lang="hu-HU" dirty="0"/>
          </a:p>
        </p:txBody>
      </p:sp>
      <p:pic>
        <p:nvPicPr>
          <p:cNvPr id="6" name="Kép 1">
            <a:extLst>
              <a:ext uri="{FF2B5EF4-FFF2-40B4-BE49-F238E27FC236}">
                <a16:creationId xmlns:a16="http://schemas.microsoft.com/office/drawing/2014/main" id="{E40E27D1-D07B-2C4B-8CA8-195C26AF6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276" y="1834404"/>
            <a:ext cx="4757166" cy="377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88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324AA-A60F-B446-B683-F1E4E0DF1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145" y="325822"/>
            <a:ext cx="6003376" cy="851338"/>
          </a:xfrm>
        </p:spPr>
        <p:txBody>
          <a:bodyPr/>
          <a:lstStyle/>
          <a:p>
            <a:r>
              <a:rPr lang="en-HU" dirty="0"/>
              <a:t>Polarity prediction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C7E16B-6FE6-D34B-84CC-3AE332D681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507" y="1445083"/>
            <a:ext cx="4321347" cy="27170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4819BD5-578B-3C48-8DF3-B1A8D71C3FB8}"/>
              </a:ext>
            </a:extLst>
          </p:cNvPr>
          <p:cNvGrpSpPr/>
          <p:nvPr/>
        </p:nvGrpSpPr>
        <p:grpSpPr>
          <a:xfrm>
            <a:off x="5415761" y="4319450"/>
            <a:ext cx="2202297" cy="2242753"/>
            <a:chOff x="5797888" y="2862402"/>
            <a:chExt cx="2912015" cy="296550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A258BA7-E345-2247-9130-99199647D31E}"/>
                </a:ext>
              </a:extLst>
            </p:cNvPr>
            <p:cNvSpPr/>
            <p:nvPr/>
          </p:nvSpPr>
          <p:spPr>
            <a:xfrm>
              <a:off x="6478823" y="2862402"/>
              <a:ext cx="389107" cy="3891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A5F32DD-A7B9-1548-AD62-ED6B844054F1}"/>
                </a:ext>
              </a:extLst>
            </p:cNvPr>
            <p:cNvSpPr/>
            <p:nvPr/>
          </p:nvSpPr>
          <p:spPr>
            <a:xfrm>
              <a:off x="5797888" y="4044613"/>
              <a:ext cx="389107" cy="3891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D15FBC-DC5C-834D-8BF8-16FCFD114C4A}"/>
                </a:ext>
              </a:extLst>
            </p:cNvPr>
            <p:cNvSpPr/>
            <p:nvPr/>
          </p:nvSpPr>
          <p:spPr>
            <a:xfrm>
              <a:off x="7798744" y="4060144"/>
              <a:ext cx="389107" cy="3891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19D6483-67CB-EF43-9665-940154CF7562}"/>
                </a:ext>
              </a:extLst>
            </p:cNvPr>
            <p:cNvSpPr/>
            <p:nvPr/>
          </p:nvSpPr>
          <p:spPr>
            <a:xfrm>
              <a:off x="8320796" y="2863680"/>
              <a:ext cx="389107" cy="3891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U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A1AC9D7-612E-FD4C-A400-751526CF1A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9445" y="3328690"/>
              <a:ext cx="463888" cy="691944"/>
            </a:xfrm>
            <a:prstGeom prst="straightConnector1">
              <a:avLst/>
            </a:prstGeom>
            <a:ln w="38100">
              <a:solidFill>
                <a:srgbClr val="943D2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70736ED-1237-A040-9202-8BD2D55A1D34}"/>
                </a:ext>
              </a:extLst>
            </p:cNvPr>
            <p:cNvCxnSpPr>
              <a:cxnSpLocks/>
            </p:cNvCxnSpPr>
            <p:nvPr/>
          </p:nvCxnSpPr>
          <p:spPr>
            <a:xfrm>
              <a:off x="6297037" y="4239166"/>
              <a:ext cx="1375249" cy="15531"/>
            </a:xfrm>
            <a:prstGeom prst="straightConnector1">
              <a:avLst/>
            </a:prstGeom>
            <a:ln w="38100">
              <a:solidFill>
                <a:srgbClr val="418E8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985FA48-1787-184C-9F37-4C6F7F2EE075}"/>
                </a:ext>
              </a:extLst>
            </p:cNvPr>
            <p:cNvCxnSpPr>
              <a:cxnSpLocks/>
            </p:cNvCxnSpPr>
            <p:nvPr/>
          </p:nvCxnSpPr>
          <p:spPr>
            <a:xfrm>
              <a:off x="6929334" y="3035921"/>
              <a:ext cx="1375249" cy="15531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BC751A4-9783-5648-BB23-0060B58061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58202" y="3299337"/>
              <a:ext cx="930814" cy="750650"/>
            </a:xfrm>
            <a:prstGeom prst="straightConnector1">
              <a:avLst/>
            </a:prstGeom>
            <a:ln w="38100">
              <a:solidFill>
                <a:srgbClr val="418E8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FDCE060-9B2D-584F-9BDC-03F30BA10A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43759" y="3309065"/>
              <a:ext cx="296493" cy="694374"/>
            </a:xfrm>
            <a:prstGeom prst="straightConnector1">
              <a:avLst/>
            </a:prstGeom>
            <a:ln w="38100">
              <a:solidFill>
                <a:srgbClr val="943D2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FB06620-2252-FA4C-996B-480675B15A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42557" y="3328690"/>
              <a:ext cx="317666" cy="723684"/>
            </a:xfrm>
            <a:prstGeom prst="straightConnector1">
              <a:avLst/>
            </a:prstGeom>
            <a:ln w="38100">
              <a:solidFill>
                <a:srgbClr val="418E8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C8C85AD-A0C1-8F42-AA7A-547C44CE521F}"/>
                </a:ext>
              </a:extLst>
            </p:cNvPr>
            <p:cNvCxnSpPr>
              <a:cxnSpLocks/>
            </p:cNvCxnSpPr>
            <p:nvPr/>
          </p:nvCxnSpPr>
          <p:spPr>
            <a:xfrm>
              <a:off x="6858202" y="4849743"/>
              <a:ext cx="398360" cy="0"/>
            </a:xfrm>
            <a:prstGeom prst="straightConnector1">
              <a:avLst/>
            </a:prstGeom>
            <a:ln w="38100">
              <a:solidFill>
                <a:srgbClr val="943D2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57D80B4-88AC-3E42-BBA9-15EEA633F5FF}"/>
                </a:ext>
              </a:extLst>
            </p:cNvPr>
            <p:cNvCxnSpPr>
              <a:cxnSpLocks/>
            </p:cNvCxnSpPr>
            <p:nvPr/>
          </p:nvCxnSpPr>
          <p:spPr>
            <a:xfrm>
              <a:off x="6847474" y="5173694"/>
              <a:ext cx="409088" cy="0"/>
            </a:xfrm>
            <a:prstGeom prst="straightConnector1">
              <a:avLst/>
            </a:prstGeom>
            <a:ln w="38100">
              <a:solidFill>
                <a:srgbClr val="418E8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4E4DF3-04F8-AB46-A4D8-A619DD988FF1}"/>
                </a:ext>
              </a:extLst>
            </p:cNvPr>
            <p:cNvSpPr txBox="1"/>
            <p:nvPr/>
          </p:nvSpPr>
          <p:spPr>
            <a:xfrm>
              <a:off x="7299338" y="4660711"/>
              <a:ext cx="1306940" cy="447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U" sz="1600" dirty="0"/>
                <a:t>inhibitory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F22266D-9F7F-1346-9981-881D29AA9143}"/>
                </a:ext>
              </a:extLst>
            </p:cNvPr>
            <p:cNvSpPr txBox="1"/>
            <p:nvPr/>
          </p:nvSpPr>
          <p:spPr>
            <a:xfrm>
              <a:off x="7275892" y="5024312"/>
              <a:ext cx="1329068" cy="447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U" sz="1600" dirty="0"/>
                <a:t>excitatory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49929C8-FFC2-8E43-AF65-AA8F7DC1DF99}"/>
                </a:ext>
              </a:extLst>
            </p:cNvPr>
            <p:cNvCxnSpPr>
              <a:cxnSpLocks/>
            </p:cNvCxnSpPr>
            <p:nvPr/>
          </p:nvCxnSpPr>
          <p:spPr>
            <a:xfrm>
              <a:off x="6877532" y="5509586"/>
              <a:ext cx="398360" cy="0"/>
            </a:xfrm>
            <a:prstGeom prst="straightConnector1">
              <a:avLst/>
            </a:prstGeom>
            <a:ln w="38100">
              <a:solidFill>
                <a:srgbClr val="943D2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2CA3765-FC08-084B-BE4E-91BB88C5B05A}"/>
                </a:ext>
              </a:extLst>
            </p:cNvPr>
            <p:cNvCxnSpPr>
              <a:cxnSpLocks/>
            </p:cNvCxnSpPr>
            <p:nvPr/>
          </p:nvCxnSpPr>
          <p:spPr>
            <a:xfrm>
              <a:off x="6869884" y="5604937"/>
              <a:ext cx="409088" cy="0"/>
            </a:xfrm>
            <a:prstGeom prst="straightConnector1">
              <a:avLst/>
            </a:prstGeom>
            <a:ln w="38100">
              <a:solidFill>
                <a:srgbClr val="418E8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DA71C20-7F4D-344E-B723-1B94A4011332}"/>
                </a:ext>
              </a:extLst>
            </p:cNvPr>
            <p:cNvSpPr txBox="1"/>
            <p:nvPr/>
          </p:nvSpPr>
          <p:spPr>
            <a:xfrm>
              <a:off x="7275892" y="5380253"/>
              <a:ext cx="1168318" cy="447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U" sz="1600" dirty="0"/>
                <a:t>complex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1710AC5-B5AB-A348-9378-C4EDC74A47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58"/>
          <a:stretch/>
        </p:blipFill>
        <p:spPr>
          <a:xfrm>
            <a:off x="537612" y="1307673"/>
            <a:ext cx="2775228" cy="218176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7C4C354-A8E2-9F48-9DA0-C2D9BB9DE23C}"/>
              </a:ext>
            </a:extLst>
          </p:cNvPr>
          <p:cNvGrpSpPr/>
          <p:nvPr/>
        </p:nvGrpSpPr>
        <p:grpSpPr>
          <a:xfrm>
            <a:off x="391571" y="3735562"/>
            <a:ext cx="4036110" cy="2759831"/>
            <a:chOff x="490588" y="1412776"/>
            <a:chExt cx="4767410" cy="324965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A002075-EFA4-734A-A458-83D480A2BE0C}"/>
                </a:ext>
              </a:extLst>
            </p:cNvPr>
            <p:cNvSpPr txBox="1"/>
            <p:nvPr/>
          </p:nvSpPr>
          <p:spPr>
            <a:xfrm>
              <a:off x="611560" y="1412776"/>
              <a:ext cx="46464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1279525" algn="l"/>
                </a:tabLst>
              </a:pPr>
              <a:r>
                <a:rPr lang="en-HU" dirty="0"/>
                <a:t>glutamate	acetylcholine         GABA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7B2EAFE-534E-724C-9333-48415B9F7A66}"/>
                </a:ext>
              </a:extLst>
            </p:cNvPr>
            <p:cNvSpPr txBox="1"/>
            <p:nvPr/>
          </p:nvSpPr>
          <p:spPr>
            <a:xfrm>
              <a:off x="490588" y="3155624"/>
              <a:ext cx="4450856" cy="434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U" dirty="0"/>
                <a:t>cation channel	       anion channel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AEDD0ED-3B4D-8647-9339-B7D0FC3221DE}"/>
                </a:ext>
              </a:extLst>
            </p:cNvPr>
            <p:cNvCxnSpPr>
              <a:cxnSpLocks/>
            </p:cNvCxnSpPr>
            <p:nvPr/>
          </p:nvCxnSpPr>
          <p:spPr>
            <a:xfrm>
              <a:off x="1176885" y="1845085"/>
              <a:ext cx="265294" cy="1316009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D6610F3-8660-0C4D-8381-1FCDC1829F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2680" y="1849324"/>
              <a:ext cx="824915" cy="1311768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0385590-5FA2-DE41-89A5-1F198E171E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69459" y="1889794"/>
              <a:ext cx="966844" cy="127129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5557821-147C-4842-81A0-8E841DA4FA22}"/>
                </a:ext>
              </a:extLst>
            </p:cNvPr>
            <p:cNvCxnSpPr>
              <a:cxnSpLocks/>
            </p:cNvCxnSpPr>
            <p:nvPr/>
          </p:nvCxnSpPr>
          <p:spPr>
            <a:xfrm>
              <a:off x="1335148" y="1849324"/>
              <a:ext cx="1805355" cy="1311768"/>
            </a:xfrm>
            <a:prstGeom prst="straightConnector1">
              <a:avLst/>
            </a:prstGeom>
            <a:ln w="38100">
              <a:solidFill>
                <a:srgbClr val="FFC000"/>
              </a:solidFill>
              <a:prstDash val="sysDash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A016BDC-B034-0E46-AB69-E7779E9D3CC8}"/>
                </a:ext>
              </a:extLst>
            </p:cNvPr>
            <p:cNvCxnSpPr>
              <a:cxnSpLocks/>
            </p:cNvCxnSpPr>
            <p:nvPr/>
          </p:nvCxnSpPr>
          <p:spPr>
            <a:xfrm>
              <a:off x="2706668" y="1927318"/>
              <a:ext cx="482170" cy="1212230"/>
            </a:xfrm>
            <a:prstGeom prst="straightConnector1">
              <a:avLst/>
            </a:prstGeom>
            <a:ln w="38100">
              <a:solidFill>
                <a:srgbClr val="FFC000"/>
              </a:solidFill>
              <a:prstDash val="sysDash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0B225F0-733A-C84A-A3E7-BF9B65A637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74510" y="1869479"/>
              <a:ext cx="2158005" cy="1295189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25E149D-5435-4045-BE43-AC49A168982A}"/>
                </a:ext>
              </a:extLst>
            </p:cNvPr>
            <p:cNvSpPr txBox="1"/>
            <p:nvPr/>
          </p:nvSpPr>
          <p:spPr>
            <a:xfrm>
              <a:off x="1249257" y="3425038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U" dirty="0"/>
                <a:t>Na</a:t>
              </a:r>
              <a:r>
                <a:rPr lang="en-HU" baseline="30000" dirty="0"/>
                <a:t>+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C1C6328-74BB-F643-AA52-4FC4AB2BA58A}"/>
                </a:ext>
              </a:extLst>
            </p:cNvPr>
            <p:cNvSpPr txBox="1"/>
            <p:nvPr/>
          </p:nvSpPr>
          <p:spPr>
            <a:xfrm>
              <a:off x="3048571" y="3433528"/>
              <a:ext cx="407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U" dirty="0"/>
                <a:t>Cl</a:t>
              </a:r>
              <a:r>
                <a:rPr lang="en-HU" baseline="30000" dirty="0"/>
                <a:t>-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BF94A72-297B-3341-A8E1-D58E8F6212DE}"/>
                </a:ext>
              </a:extLst>
            </p:cNvPr>
            <p:cNvSpPr txBox="1"/>
            <p:nvPr/>
          </p:nvSpPr>
          <p:spPr>
            <a:xfrm>
              <a:off x="899592" y="4293096"/>
              <a:ext cx="1097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/>
                <a:t>excitation</a:t>
              </a:r>
              <a:endParaRPr lang="hu-HU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E92FBC-FE51-B049-A5C5-789A75ACF2E9}"/>
                </a:ext>
              </a:extLst>
            </p:cNvPr>
            <p:cNvSpPr txBox="1"/>
            <p:nvPr/>
          </p:nvSpPr>
          <p:spPr>
            <a:xfrm>
              <a:off x="2627784" y="4293096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/>
                <a:t>inhibition</a:t>
              </a:r>
              <a:endParaRPr lang="hu-HU" dirty="0"/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1A98D0E-2AAA-924F-ADA4-27053CA04D04}"/>
                </a:ext>
              </a:extLst>
            </p:cNvPr>
            <p:cNvCxnSpPr>
              <a:cxnSpLocks/>
            </p:cNvCxnSpPr>
            <p:nvPr/>
          </p:nvCxnSpPr>
          <p:spPr>
            <a:xfrm>
              <a:off x="1475656" y="3861048"/>
              <a:ext cx="0" cy="432048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70AEFF2-5F29-324E-9ABD-107B188D2A0B}"/>
                </a:ext>
              </a:extLst>
            </p:cNvPr>
            <p:cNvCxnSpPr>
              <a:cxnSpLocks/>
            </p:cNvCxnSpPr>
            <p:nvPr/>
          </p:nvCxnSpPr>
          <p:spPr>
            <a:xfrm>
              <a:off x="3203848" y="3861048"/>
              <a:ext cx="0" cy="432048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096DD6-FCC9-C84D-8DDD-B56F9F10B6BF}"/>
              </a:ext>
            </a:extLst>
          </p:cNvPr>
          <p:cNvCxnSpPr/>
          <p:nvPr/>
        </p:nvCxnSpPr>
        <p:spPr>
          <a:xfrm>
            <a:off x="4529958" y="1545020"/>
            <a:ext cx="0" cy="4908331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451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69A092-C331-8947-A130-8A29F8238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23445"/>
            <a:ext cx="7719848" cy="57684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3B4F9D-8E03-CB4E-B50A-AB0BDE0B4D69}"/>
              </a:ext>
            </a:extLst>
          </p:cNvPr>
          <p:cNvSpPr txBox="1"/>
          <p:nvPr/>
        </p:nvSpPr>
        <p:spPr>
          <a:xfrm>
            <a:off x="0" y="6581001"/>
            <a:ext cx="3385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chemeClr val="bg2">
                    <a:lumMod val="75000"/>
                  </a:schemeClr>
                </a:solidFill>
              </a:rPr>
              <a:t>https://</a:t>
            </a:r>
            <a:r>
              <a:rPr lang="hu-HU" sz="1200" dirty="0" err="1">
                <a:solidFill>
                  <a:schemeClr val="bg2">
                    <a:lumMod val="75000"/>
                  </a:schemeClr>
                </a:solidFill>
              </a:rPr>
              <a:t>doi.org</a:t>
            </a:r>
            <a:r>
              <a:rPr lang="hu-HU" sz="1200" dirty="0">
                <a:solidFill>
                  <a:schemeClr val="bg2">
                    <a:lumMod val="75000"/>
                  </a:schemeClr>
                </a:solidFill>
              </a:rPr>
              <a:t>/10.1016/j.neuroimage.2016.11.006</a:t>
            </a:r>
          </a:p>
        </p:txBody>
      </p:sp>
    </p:spTree>
    <p:extLst>
      <p:ext uri="{BB962C8B-B14F-4D97-AF65-F5344CB8AC3E}">
        <p14:creationId xmlns:p14="http://schemas.microsoft.com/office/powerpoint/2010/main" val="278886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36C317E-AE25-BE4C-B8C9-F3D6D552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72" r="4296"/>
          <a:stretch/>
        </p:blipFill>
        <p:spPr>
          <a:xfrm>
            <a:off x="1709292" y="819322"/>
            <a:ext cx="6212264" cy="57212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4B1FF9-B003-0543-ACA6-7E6A3F5FE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241" y="244320"/>
            <a:ext cx="7886700" cy="792088"/>
          </a:xfrm>
        </p:spPr>
        <p:txBody>
          <a:bodyPr>
            <a:normAutofit/>
          </a:bodyPr>
          <a:lstStyle/>
          <a:p>
            <a:r>
              <a:rPr lang="en-HU" dirty="0"/>
              <a:t>Polarity-colored connectome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CD157A-2527-9249-B196-05F328CA8E66}"/>
              </a:ext>
            </a:extLst>
          </p:cNvPr>
          <p:cNvSpPr/>
          <p:nvPr/>
        </p:nvSpPr>
        <p:spPr>
          <a:xfrm>
            <a:off x="6144768" y="6541079"/>
            <a:ext cx="31831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Fenyves et al. (2020) </a:t>
            </a:r>
            <a:r>
              <a:rPr lang="en-GB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PLoS</a:t>
            </a:r>
            <a:r>
              <a:rPr lang="en-GB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Comp. Biol. 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BE478F-149E-3143-8CD2-9D19D0259675}"/>
              </a:ext>
            </a:extLst>
          </p:cNvPr>
          <p:cNvSpPr/>
          <p:nvPr/>
        </p:nvSpPr>
        <p:spPr>
          <a:xfrm>
            <a:off x="2155264" y="4824930"/>
            <a:ext cx="1074656" cy="1131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937D48-AAE2-F44A-A093-79B9610DFD0B}"/>
              </a:ext>
            </a:extLst>
          </p:cNvPr>
          <p:cNvSpPr/>
          <p:nvPr/>
        </p:nvSpPr>
        <p:spPr>
          <a:xfrm>
            <a:off x="467545" y="3645026"/>
            <a:ext cx="288032" cy="1655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6445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D341E-DD23-8849-88EA-A18D32686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94" y="262938"/>
            <a:ext cx="8452021" cy="1151197"/>
          </a:xfrm>
        </p:spPr>
        <p:txBody>
          <a:bodyPr>
            <a:normAutofit fontScale="90000"/>
          </a:bodyPr>
          <a:lstStyle/>
          <a:p>
            <a:r>
              <a:rPr lang="en-HU" sz="3900" dirty="0"/>
              <a:t>Excitatory:inhibitory balance </a:t>
            </a:r>
            <a:br>
              <a:rPr lang="en-HU" sz="3900" dirty="0"/>
            </a:br>
            <a:r>
              <a:rPr lang="en-HU" sz="3900" dirty="0"/>
              <a:t>between functional neuron groups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0E0241-BED5-774A-A143-124DF9A075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2" t="18194" r="-1162" b="1783"/>
          <a:stretch/>
        </p:blipFill>
        <p:spPr>
          <a:xfrm>
            <a:off x="1580035" y="1676941"/>
            <a:ext cx="5871313" cy="40695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3BAFE3-74E3-6341-9494-13AEE9604D6B}"/>
              </a:ext>
            </a:extLst>
          </p:cNvPr>
          <p:cNvSpPr txBox="1"/>
          <p:nvPr/>
        </p:nvSpPr>
        <p:spPr>
          <a:xfrm>
            <a:off x="3915591" y="6120738"/>
            <a:ext cx="5109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HU" b="1" dirty="0">
                <a:solidFill>
                  <a:schemeClr val="tx2"/>
                </a:solidFill>
              </a:rPr>
              <a:t>sensory » inter » motor: forward excitatory excess</a:t>
            </a:r>
          </a:p>
          <a:p>
            <a:pPr algn="r"/>
            <a:r>
              <a:rPr lang="en-HU" b="1" dirty="0">
                <a:solidFill>
                  <a:schemeClr val="tx2"/>
                </a:solidFill>
              </a:rPr>
              <a:t>motor » inter » sensory: backward inhibition excess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10529E-FA4E-2E4A-989E-5F5D365CDFEF}"/>
              </a:ext>
            </a:extLst>
          </p:cNvPr>
          <p:cNvCxnSpPr>
            <a:cxnSpLocks/>
          </p:cNvCxnSpPr>
          <p:nvPr/>
        </p:nvCxnSpPr>
        <p:spPr>
          <a:xfrm flipV="1">
            <a:off x="1929786" y="3510169"/>
            <a:ext cx="1497152" cy="419759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29077C7-3BC5-CE41-842A-1F114FF8656F}"/>
              </a:ext>
            </a:extLst>
          </p:cNvPr>
          <p:cNvSpPr txBox="1"/>
          <p:nvPr/>
        </p:nvSpPr>
        <p:spPr>
          <a:xfrm>
            <a:off x="220666" y="3903516"/>
            <a:ext cx="2128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dirty="0">
                <a:solidFill>
                  <a:srgbClr val="C00000"/>
                </a:solidFill>
              </a:rPr>
              <a:t>10x inhibitory excess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77576A-9198-D547-9B41-9B627B2AD836}"/>
              </a:ext>
            </a:extLst>
          </p:cNvPr>
          <p:cNvSpPr txBox="1"/>
          <p:nvPr/>
        </p:nvSpPr>
        <p:spPr>
          <a:xfrm>
            <a:off x="6625584" y="4043557"/>
            <a:ext cx="2144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dirty="0">
                <a:solidFill>
                  <a:srgbClr val="076666"/>
                </a:solidFill>
              </a:rPr>
              <a:t>13x excitatory excess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3D9B84-9662-F14E-A754-A1F899D12936}"/>
              </a:ext>
            </a:extLst>
          </p:cNvPr>
          <p:cNvCxnSpPr>
            <a:cxnSpLocks/>
          </p:cNvCxnSpPr>
          <p:nvPr/>
        </p:nvCxnSpPr>
        <p:spPr>
          <a:xfrm flipH="1" flipV="1">
            <a:off x="6147916" y="3563469"/>
            <a:ext cx="1392764" cy="442996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567ABBE-CF31-6544-BD7F-C89927EBCC11}"/>
              </a:ext>
            </a:extLst>
          </p:cNvPr>
          <p:cNvSpPr txBox="1"/>
          <p:nvPr/>
        </p:nvSpPr>
        <p:spPr>
          <a:xfrm>
            <a:off x="75496" y="6417912"/>
            <a:ext cx="2884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solidFill>
                  <a:schemeClr val="tx2"/>
                </a:solidFill>
              </a:rPr>
              <a:t>numbers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represent</a:t>
            </a:r>
            <a:r>
              <a:rPr lang="hu-HU" dirty="0">
                <a:solidFill>
                  <a:schemeClr val="tx2"/>
                </a:solidFill>
              </a:rPr>
              <a:t> E:I ratios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8C70F2-13AE-A549-998C-417539F947C3}"/>
              </a:ext>
            </a:extLst>
          </p:cNvPr>
          <p:cNvSpPr/>
          <p:nvPr/>
        </p:nvSpPr>
        <p:spPr>
          <a:xfrm>
            <a:off x="1126138" y="2614802"/>
            <a:ext cx="1771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err="1"/>
              <a:t>Sensory</a:t>
            </a:r>
            <a:r>
              <a:rPr lang="hu-HU" b="1" dirty="0"/>
              <a:t> neurons</a:t>
            </a:r>
            <a:endParaRPr lang="hu-H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F8804B-D8A5-2B4B-ABBA-7092B1DDBB4D}"/>
              </a:ext>
            </a:extLst>
          </p:cNvPr>
          <p:cNvSpPr/>
          <p:nvPr/>
        </p:nvSpPr>
        <p:spPr>
          <a:xfrm>
            <a:off x="6487591" y="2628451"/>
            <a:ext cx="1420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err="1"/>
              <a:t>Interneurons</a:t>
            </a:r>
            <a:endParaRPr lang="hu-HU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556111-212C-C745-BA2E-9258B1BE3024}"/>
              </a:ext>
            </a:extLst>
          </p:cNvPr>
          <p:cNvSpPr/>
          <p:nvPr/>
        </p:nvSpPr>
        <p:spPr>
          <a:xfrm>
            <a:off x="4938592" y="4880331"/>
            <a:ext cx="1625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/>
              <a:t>Motor neurons</a:t>
            </a:r>
            <a:endParaRPr lang="hu-HU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3D21C3-7D7F-5441-9887-AF16B2E49C85}"/>
              </a:ext>
            </a:extLst>
          </p:cNvPr>
          <p:cNvSpPr/>
          <p:nvPr/>
        </p:nvSpPr>
        <p:spPr>
          <a:xfrm>
            <a:off x="4217937" y="3529204"/>
            <a:ext cx="11335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b="1" dirty="0" err="1"/>
              <a:t>Polymodal</a:t>
            </a:r>
            <a:r>
              <a:rPr lang="hu-HU" sz="1600" b="1" dirty="0"/>
              <a:t> </a:t>
            </a:r>
          </a:p>
          <a:p>
            <a:r>
              <a:rPr lang="hu-HU" sz="1600" b="1" dirty="0"/>
              <a:t>neurons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2924671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B3AD570-08FB-BF46-83EB-EDEFD9E66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7776" y="6601872"/>
            <a:ext cx="1446224" cy="25612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1200" spc="-5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Kato et al. </a:t>
            </a:r>
            <a:r>
              <a:rPr lang="en-US" sz="1200" i="1" spc="-5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Cell </a:t>
            </a:r>
            <a:r>
              <a:rPr lang="en-US" sz="1200" spc="-5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(2015)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44B27011-EA40-4A49-9EF4-B0C8C521E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-1" b="91"/>
          <a:stretch/>
        </p:blipFill>
        <p:spPr>
          <a:xfrm>
            <a:off x="4500170" y="683009"/>
            <a:ext cx="4423360" cy="56297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038BB88-A5A7-9744-95F9-09B1167AD1D0}"/>
              </a:ext>
            </a:extLst>
          </p:cNvPr>
          <p:cNvSpPr/>
          <p:nvPr/>
        </p:nvSpPr>
        <p:spPr>
          <a:xfrm>
            <a:off x="82296" y="6581001"/>
            <a:ext cx="18722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Nguyen et al.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PNAS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(2015)</a:t>
            </a:r>
          </a:p>
        </p:txBody>
      </p:sp>
      <p:pic>
        <p:nvPicPr>
          <p:cNvPr id="11" name="Screen Recording 2021-03-22 at 10.06.13" descr="Screen Recording 2021-03-22 at 10.06.13">
            <a:hlinkClick r:id="" action="ppaction://media"/>
            <a:extLst>
              <a:ext uri="{FF2B5EF4-FFF2-40B4-BE49-F238E27FC236}">
                <a16:creationId xmlns:a16="http://schemas.microsoft.com/office/drawing/2014/main" id="{9227CB52-47E5-794F-8950-47220C317F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5402" y="2091257"/>
            <a:ext cx="3569652" cy="306578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06E07F5-AF61-9C45-8D60-E7B3FF70011C}"/>
              </a:ext>
            </a:extLst>
          </p:cNvPr>
          <p:cNvSpPr txBox="1">
            <a:spLocks/>
          </p:cNvSpPr>
          <p:nvPr/>
        </p:nvSpPr>
        <p:spPr>
          <a:xfrm>
            <a:off x="370935" y="562025"/>
            <a:ext cx="3674853" cy="930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err="1"/>
              <a:t>Brain</a:t>
            </a:r>
            <a:r>
              <a:rPr lang="hu-HU" dirty="0"/>
              <a:t> </a:t>
            </a:r>
            <a:r>
              <a:rPr lang="hu-HU" dirty="0" err="1"/>
              <a:t>dynamics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92096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0FF08-FC87-0F47-9807-A7E66B0A0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1860"/>
            <a:ext cx="7886700" cy="1243671"/>
          </a:xfrm>
        </p:spPr>
        <p:txBody>
          <a:bodyPr>
            <a:normAutofit/>
          </a:bodyPr>
          <a:lstStyle/>
          <a:p>
            <a:r>
              <a:rPr lang="hu-HU" dirty="0" err="1"/>
              <a:t>Dynamic</a:t>
            </a:r>
            <a:r>
              <a:rPr lang="hu-HU" dirty="0"/>
              <a:t> </a:t>
            </a:r>
            <a:r>
              <a:rPr lang="hu-HU" dirty="0" err="1"/>
              <a:t>brain</a:t>
            </a:r>
            <a:r>
              <a:rPr lang="hu-HU" dirty="0"/>
              <a:t> </a:t>
            </a:r>
            <a:r>
              <a:rPr lang="hu-HU" dirty="0" err="1"/>
              <a:t>networks</a:t>
            </a:r>
            <a:br>
              <a:rPr lang="hu-HU" dirty="0"/>
            </a:br>
            <a:r>
              <a:rPr lang="hu-HU" sz="2800" dirty="0"/>
              <a:t>Boolean </a:t>
            </a:r>
            <a:r>
              <a:rPr lang="hu-HU" sz="2800" dirty="0" err="1"/>
              <a:t>network</a:t>
            </a:r>
            <a:r>
              <a:rPr lang="hu-HU" sz="2800" dirty="0"/>
              <a:t> </a:t>
            </a:r>
            <a:r>
              <a:rPr lang="hu-HU" sz="2800" dirty="0" err="1"/>
              <a:t>models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7ABAA-EC13-234E-8C61-7BBE4972C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endParaRPr lang="hu-H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D53D82-7786-8742-AFA5-C60B96E8C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89" y="2385847"/>
            <a:ext cx="4360833" cy="24699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0137E7-8D2E-FE47-BF9A-C792FEADF18E}"/>
              </a:ext>
            </a:extLst>
          </p:cNvPr>
          <p:cNvSpPr txBox="1"/>
          <p:nvPr/>
        </p:nvSpPr>
        <p:spPr>
          <a:xfrm>
            <a:off x="0" y="6581001"/>
            <a:ext cx="3948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chemeClr val="bg2">
                    <a:lumMod val="75000"/>
                  </a:schemeClr>
                </a:solidFill>
              </a:rPr>
              <a:t>https://</a:t>
            </a:r>
            <a:r>
              <a:rPr lang="hu-HU" sz="1200" dirty="0" err="1">
                <a:solidFill>
                  <a:schemeClr val="bg2">
                    <a:lumMod val="75000"/>
                  </a:schemeClr>
                </a:solidFill>
              </a:rPr>
              <a:t>doi.ieeecomputersociety.org</a:t>
            </a:r>
            <a:r>
              <a:rPr lang="hu-HU" sz="1200" dirty="0">
                <a:solidFill>
                  <a:schemeClr val="bg2">
                    <a:lumMod val="75000"/>
                  </a:schemeClr>
                </a:solidFill>
              </a:rPr>
              <a:t>/10.1109/TCBB.2012.87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E1EB1D-9C44-A449-86EA-C50154289E0C}"/>
              </a:ext>
            </a:extLst>
          </p:cNvPr>
          <p:cNvSpPr txBox="1"/>
          <p:nvPr/>
        </p:nvSpPr>
        <p:spPr>
          <a:xfrm>
            <a:off x="6108297" y="6581001"/>
            <a:ext cx="30357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2">
                    <a:lumMod val="75000"/>
                  </a:schemeClr>
                </a:solidFill>
              </a:rPr>
              <a:t>doi.org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/10.1038/s41598-018-20123-8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B9337D-CB52-7A4D-A6C2-66283D0C3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202" y="2004629"/>
            <a:ext cx="3779036" cy="350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7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45908-E4B4-E642-AD38-FBC8344F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1860"/>
            <a:ext cx="8523890" cy="904381"/>
          </a:xfrm>
        </p:spPr>
        <p:txBody>
          <a:bodyPr>
            <a:normAutofit/>
          </a:bodyPr>
          <a:lstStyle/>
          <a:p>
            <a:r>
              <a:rPr lang="hu-HU" dirty="0" err="1">
                <a:solidFill>
                  <a:schemeClr val="accent2">
                    <a:lumMod val="75000"/>
                  </a:schemeClr>
                </a:solidFill>
              </a:rPr>
              <a:t>Simulated</a:t>
            </a:r>
            <a:r>
              <a:rPr lang="hu-HU" dirty="0"/>
              <a:t> </a:t>
            </a:r>
            <a:r>
              <a:rPr lang="hu-HU" dirty="0" err="1"/>
              <a:t>neuromechanical</a:t>
            </a:r>
            <a:r>
              <a:rPr lang="hu-HU" dirty="0"/>
              <a:t> </a:t>
            </a:r>
            <a:r>
              <a:rPr lang="hu-HU" dirty="0" err="1"/>
              <a:t>system</a:t>
            </a:r>
            <a:endParaRPr lang="hu-HU" dirty="0"/>
          </a:p>
        </p:txBody>
      </p:sp>
      <p:pic>
        <p:nvPicPr>
          <p:cNvPr id="4" name="Online Media 3" descr="Sibernetic: Simulation of C. elegans crawling">
            <a:hlinkClick r:id="" action="ppaction://media"/>
            <a:extLst>
              <a:ext uri="{FF2B5EF4-FFF2-40B4-BE49-F238E27FC236}">
                <a16:creationId xmlns:a16="http://schemas.microsoft.com/office/drawing/2014/main" id="{4A78F09A-C143-2A48-B865-2B9D520AEA4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2829" y="1447680"/>
            <a:ext cx="8504840" cy="48053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1C9AAF-FF32-DA45-9C0F-A9C434E72CB0}"/>
              </a:ext>
            </a:extLst>
          </p:cNvPr>
          <p:cNvSpPr txBox="1"/>
          <p:nvPr/>
        </p:nvSpPr>
        <p:spPr>
          <a:xfrm>
            <a:off x="0" y="6525839"/>
            <a:ext cx="2119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chemeClr val="bg2">
                    <a:lumMod val="75000"/>
                  </a:schemeClr>
                </a:solidFill>
              </a:rPr>
              <a:t>Credit: </a:t>
            </a:r>
            <a:r>
              <a:rPr lang="hu-HU" sz="1200" dirty="0" err="1">
                <a:solidFill>
                  <a:schemeClr val="bg2">
                    <a:lumMod val="75000"/>
                  </a:schemeClr>
                </a:solidFill>
              </a:rPr>
              <a:t>OpenWorm</a:t>
            </a:r>
            <a:r>
              <a:rPr lang="hu-HU" sz="1200" dirty="0">
                <a:solidFill>
                  <a:schemeClr val="bg2">
                    <a:lumMod val="75000"/>
                  </a:schemeClr>
                </a:solidFill>
              </a:rPr>
              <a:t> / </a:t>
            </a:r>
            <a:r>
              <a:rPr lang="hu-HU" sz="1200" dirty="0" err="1">
                <a:solidFill>
                  <a:schemeClr val="bg2">
                    <a:lumMod val="75000"/>
                  </a:schemeClr>
                </a:solidFill>
              </a:rPr>
              <a:t>Sibernetic</a:t>
            </a:r>
            <a:endParaRPr lang="hu-HU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068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A9DBC-FE2F-2840-9869-96DB593DF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915" y="251475"/>
            <a:ext cx="7886700" cy="904381"/>
          </a:xfrm>
        </p:spPr>
        <p:txBody>
          <a:bodyPr/>
          <a:lstStyle/>
          <a:p>
            <a:r>
              <a:rPr lang="hu-HU" dirty="0" err="1"/>
              <a:t>Neuronal</a:t>
            </a:r>
            <a:r>
              <a:rPr lang="hu-HU" dirty="0"/>
              <a:t> vs. </a:t>
            </a:r>
            <a:r>
              <a:rPr lang="hu-HU" dirty="0" err="1">
                <a:solidFill>
                  <a:schemeClr val="accent2">
                    <a:lumMod val="75000"/>
                  </a:schemeClr>
                </a:solidFill>
              </a:rPr>
              <a:t>neural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2">
                    <a:lumMod val="75000"/>
                  </a:schemeClr>
                </a:solidFill>
              </a:rPr>
              <a:t>networks</a:t>
            </a:r>
            <a:endParaRPr lang="hu-H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EF6F4C-C320-1242-922C-8D1DCEF989C5}"/>
              </a:ext>
            </a:extLst>
          </p:cNvPr>
          <p:cNvSpPr txBox="1"/>
          <p:nvPr/>
        </p:nvSpPr>
        <p:spPr>
          <a:xfrm>
            <a:off x="1278934" y="2176632"/>
            <a:ext cx="26894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dirty="0">
                <a:latin typeface="Chalkduster" panose="03050602040202020205" pitchFamily="66" charset="77"/>
              </a:rPr>
              <a:t>AI</a:t>
            </a:r>
          </a:p>
          <a:p>
            <a:pPr algn="ctr"/>
            <a:r>
              <a:rPr lang="hu-HU" sz="2000" dirty="0" err="1">
                <a:latin typeface="Chalkduster" panose="03050602040202020205" pitchFamily="66" charset="77"/>
              </a:rPr>
              <a:t>Machine</a:t>
            </a:r>
            <a:r>
              <a:rPr lang="hu-HU" sz="2000" dirty="0">
                <a:latin typeface="Chalkduster" panose="03050602040202020205" pitchFamily="66" charset="77"/>
              </a:rPr>
              <a:t> </a:t>
            </a:r>
            <a:r>
              <a:rPr lang="hu-HU" sz="2000" dirty="0" err="1">
                <a:latin typeface="Chalkduster" panose="03050602040202020205" pitchFamily="66" charset="77"/>
              </a:rPr>
              <a:t>learning</a:t>
            </a:r>
            <a:endParaRPr lang="hu-HU" sz="2000" dirty="0">
              <a:latin typeface="Chalkduster" panose="03050602040202020205" pitchFamily="66" charset="77"/>
            </a:endParaRPr>
          </a:p>
          <a:p>
            <a:pPr algn="ctr"/>
            <a:r>
              <a:rPr lang="hu-HU" sz="2000" dirty="0">
                <a:latin typeface="Chalkduster" panose="03050602040202020205" pitchFamily="66" charset="77"/>
              </a:rPr>
              <a:t>Deep </a:t>
            </a:r>
            <a:r>
              <a:rPr lang="hu-HU" sz="2000" dirty="0" err="1">
                <a:latin typeface="Chalkduster" panose="03050602040202020205" pitchFamily="66" charset="77"/>
              </a:rPr>
              <a:t>learning</a:t>
            </a:r>
            <a:endParaRPr lang="hu-HU" sz="2000" dirty="0">
              <a:latin typeface="Chalkduster" panose="03050602040202020205" pitchFamily="66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ED1572-4185-F748-94BA-3D79FAA71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43" y="3918909"/>
            <a:ext cx="4898485" cy="293909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68DF34-14D7-2A49-91A7-EA5D2D5F83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87662" y="1335235"/>
            <a:ext cx="4063040" cy="2933211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A0E8EF-57E4-F349-81DF-D1D461128955}"/>
              </a:ext>
            </a:extLst>
          </p:cNvPr>
          <p:cNvSpPr txBox="1"/>
          <p:nvPr/>
        </p:nvSpPr>
        <p:spPr>
          <a:xfrm>
            <a:off x="3450567" y="914399"/>
            <a:ext cx="219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biological</a:t>
            </a:r>
            <a:r>
              <a:rPr lang="hu-HU" dirty="0"/>
              <a:t> vs. </a:t>
            </a:r>
            <a:r>
              <a:rPr lang="hu-HU" dirty="0" err="1"/>
              <a:t>artificial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75746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EBD21-B02D-0341-A26B-671DFEBA5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968" y="119836"/>
            <a:ext cx="4958334" cy="904381"/>
          </a:xfrm>
        </p:spPr>
        <p:txBody>
          <a:bodyPr/>
          <a:lstStyle/>
          <a:p>
            <a:r>
              <a:rPr lang="hu-HU" dirty="0" err="1"/>
              <a:t>Summary</a:t>
            </a:r>
            <a:endParaRPr lang="hu-HU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0194F3-2095-944C-8BAC-9A1A94AD526C}"/>
              </a:ext>
            </a:extLst>
          </p:cNvPr>
          <p:cNvSpPr/>
          <p:nvPr/>
        </p:nvSpPr>
        <p:spPr>
          <a:xfrm>
            <a:off x="0" y="6581001"/>
            <a:ext cx="60014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-apple-system"/>
              </a:rPr>
              <a:t>Bassett, D., </a:t>
            </a:r>
            <a:r>
              <a:rPr lang="en-US" sz="1200" dirty="0" err="1">
                <a:solidFill>
                  <a:schemeClr val="bg2">
                    <a:lumMod val="75000"/>
                  </a:schemeClr>
                </a:solidFill>
                <a:latin typeface="-apple-system"/>
              </a:rPr>
              <a:t>Sporns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-apple-system"/>
              </a:rPr>
              <a:t>, O. Network neuroscience. </a:t>
            </a:r>
            <a:r>
              <a:rPr lang="en-US" sz="1200" i="1" dirty="0">
                <a:solidFill>
                  <a:schemeClr val="bg2">
                    <a:lumMod val="75000"/>
                  </a:schemeClr>
                </a:solidFill>
                <a:latin typeface="-apple-system"/>
              </a:rPr>
              <a:t>Nat </a:t>
            </a:r>
            <a:r>
              <a:rPr lang="en-US" sz="1200" i="1" dirty="0" err="1">
                <a:solidFill>
                  <a:schemeClr val="bg2">
                    <a:lumMod val="75000"/>
                  </a:schemeClr>
                </a:solidFill>
                <a:latin typeface="-apple-system"/>
              </a:rPr>
              <a:t>Neurosci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-apple-system"/>
              </a:rPr>
              <a:t> </a:t>
            </a: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-apple-system"/>
              </a:rPr>
              <a:t>20, 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  <a:latin typeface="-apple-system"/>
              </a:rPr>
              <a:t>353–364 (2017). </a:t>
            </a:r>
            <a:endParaRPr lang="hu-HU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0E97046-0A48-FE4E-9599-A688A07A79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9150" y="1150885"/>
            <a:ext cx="6603610" cy="541496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AE987B-9145-7A45-9D7C-E52AB44110D2}"/>
              </a:ext>
            </a:extLst>
          </p:cNvPr>
          <p:cNvSpPr/>
          <p:nvPr/>
        </p:nvSpPr>
        <p:spPr>
          <a:xfrm>
            <a:off x="1152144" y="1122295"/>
            <a:ext cx="1750078" cy="16940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33CF85-D4A9-F94E-8F01-782C6E5CA6EF}"/>
              </a:ext>
            </a:extLst>
          </p:cNvPr>
          <p:cNvSpPr/>
          <p:nvPr/>
        </p:nvSpPr>
        <p:spPr>
          <a:xfrm>
            <a:off x="6114288" y="1119247"/>
            <a:ext cx="1750078" cy="16940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EDDFA2-8BBA-074C-9421-74F6CEA52F31}"/>
              </a:ext>
            </a:extLst>
          </p:cNvPr>
          <p:cNvSpPr/>
          <p:nvPr/>
        </p:nvSpPr>
        <p:spPr>
          <a:xfrm>
            <a:off x="1289304" y="3322951"/>
            <a:ext cx="1609870" cy="1121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D5F488-D8B7-F346-9E8B-43350D282044}"/>
              </a:ext>
            </a:extLst>
          </p:cNvPr>
          <p:cNvSpPr/>
          <p:nvPr/>
        </p:nvSpPr>
        <p:spPr>
          <a:xfrm>
            <a:off x="6114288" y="3319903"/>
            <a:ext cx="1609870" cy="1121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7008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>
            <a:extLst>
              <a:ext uri="{FF2B5EF4-FFF2-40B4-BE49-F238E27FC236}">
                <a16:creationId xmlns:a16="http://schemas.microsoft.com/office/drawing/2014/main" id="{E8EB1648-E7CE-E945-90FC-346055909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106" y="2615330"/>
            <a:ext cx="2951253" cy="295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4BBBABD6-6F47-DB4C-99D4-CC3986F69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78" y="2616680"/>
            <a:ext cx="2913063" cy="291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8BB4E5-19A5-CF4C-A777-08FFDD94C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456" y="336187"/>
            <a:ext cx="7886700" cy="149261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hu-HU" b="1" dirty="0" err="1">
                <a:solidFill>
                  <a:schemeClr val="accent2">
                    <a:lumMod val="75000"/>
                  </a:schemeClr>
                </a:solidFill>
              </a:rPr>
              <a:t>Thank</a:t>
            </a:r>
            <a:r>
              <a:rPr lang="hu-H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accent2">
                    <a:lumMod val="75000"/>
                  </a:schemeClr>
                </a:solidFill>
              </a:rPr>
              <a:t>you</a:t>
            </a:r>
            <a:r>
              <a:rPr lang="hu-HU" b="1" dirty="0">
                <a:solidFill>
                  <a:schemeClr val="accent2">
                    <a:lumMod val="75000"/>
                  </a:schemeClr>
                </a:solidFill>
              </a:rPr>
              <a:t>!</a:t>
            </a:r>
            <a:br>
              <a:rPr lang="hu-HU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hu-HU" b="1" dirty="0">
                <a:solidFill>
                  <a:schemeClr val="accent2">
                    <a:lumMod val="75000"/>
                  </a:schemeClr>
                </a:solidFill>
              </a:rPr>
              <a:t>Köszönöm a figyelmet!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EAAEC3-0C54-D74F-AE90-57B0888A6899}"/>
              </a:ext>
            </a:extLst>
          </p:cNvPr>
          <p:cNvSpPr txBox="1"/>
          <p:nvPr/>
        </p:nvSpPr>
        <p:spPr>
          <a:xfrm>
            <a:off x="2111056" y="6488668"/>
            <a:ext cx="4668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fenyves.bank_gabor@med.semmelweis-univ.hu</a:t>
            </a:r>
            <a:endParaRPr lang="hu-HU" dirty="0"/>
          </a:p>
        </p:txBody>
      </p:sp>
      <p:sp>
        <p:nvSpPr>
          <p:cNvPr id="5" name="Szövegdoboz 1">
            <a:extLst>
              <a:ext uri="{FF2B5EF4-FFF2-40B4-BE49-F238E27FC236}">
                <a16:creationId xmlns:a16="http://schemas.microsoft.com/office/drawing/2014/main" id="{A8935F9A-446C-EA42-9091-33A410CD9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958" y="2535029"/>
            <a:ext cx="3400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HU" sz="2400" dirty="0"/>
              <a:t>ÁOK</a:t>
            </a:r>
          </a:p>
        </p:txBody>
      </p:sp>
      <p:sp>
        <p:nvSpPr>
          <p:cNvPr id="6" name="Szövegdoboz 1">
            <a:extLst>
              <a:ext uri="{FF2B5EF4-FFF2-40B4-BE49-F238E27FC236}">
                <a16:creationId xmlns:a16="http://schemas.microsoft.com/office/drawing/2014/main" id="{B1FB8153-2405-404C-93BD-5A9769A23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5165366"/>
            <a:ext cx="316589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HU" sz="2000" dirty="0"/>
              <a:t>http://</a:t>
            </a:r>
            <a:r>
              <a:rPr lang="hu-HU" altLang="en-HU" sz="2000" dirty="0" err="1"/>
              <a:t>report.semmelweis.hu</a:t>
            </a:r>
            <a:r>
              <a:rPr lang="hu-HU" altLang="en-HU" sz="2000" dirty="0"/>
              <a:t>/</a:t>
            </a:r>
            <a:r>
              <a:rPr lang="hu-HU" altLang="en-HU" sz="2000" dirty="0" err="1"/>
              <a:t>linkreport.php?qr</a:t>
            </a:r>
            <a:r>
              <a:rPr lang="hu-HU" altLang="en-HU" sz="2000" dirty="0"/>
              <a:t>=O0C3XIEMWX5MDH6J</a:t>
            </a:r>
          </a:p>
        </p:txBody>
      </p:sp>
      <p:sp>
        <p:nvSpPr>
          <p:cNvPr id="8" name="Szövegdoboz 1">
            <a:extLst>
              <a:ext uri="{FF2B5EF4-FFF2-40B4-BE49-F238E27FC236}">
                <a16:creationId xmlns:a16="http://schemas.microsoft.com/office/drawing/2014/main" id="{9832AEC8-680A-0748-81C2-C1787C6B2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6580" y="2541350"/>
            <a:ext cx="3400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HU" sz="2400" dirty="0"/>
              <a:t>FOK</a:t>
            </a:r>
          </a:p>
        </p:txBody>
      </p:sp>
      <p:sp>
        <p:nvSpPr>
          <p:cNvPr id="9" name="Szövegdoboz 1">
            <a:extLst>
              <a:ext uri="{FF2B5EF4-FFF2-40B4-BE49-F238E27FC236}">
                <a16:creationId xmlns:a16="http://schemas.microsoft.com/office/drawing/2014/main" id="{56F67E59-4954-C04E-AC6C-DCB8D7C3D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7044" y="5199871"/>
            <a:ext cx="30673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en-HU" sz="2000" dirty="0"/>
              <a:t>http://</a:t>
            </a:r>
            <a:r>
              <a:rPr lang="hu-HU" altLang="en-HU" sz="2000" dirty="0" err="1"/>
              <a:t>report.semmelweis.hu</a:t>
            </a:r>
            <a:r>
              <a:rPr lang="hu-HU" altLang="en-HU" sz="2000" dirty="0"/>
              <a:t>/</a:t>
            </a:r>
            <a:r>
              <a:rPr lang="hu-HU" altLang="en-HU" sz="2000" dirty="0" err="1"/>
              <a:t>linkreport.php?qr</a:t>
            </a:r>
            <a:r>
              <a:rPr lang="hu-HU" altLang="en-HU" sz="2000" dirty="0"/>
              <a:t>=E57T7E0VHDKADR3R</a:t>
            </a:r>
          </a:p>
        </p:txBody>
      </p:sp>
    </p:spTree>
    <p:extLst>
      <p:ext uri="{BB962C8B-B14F-4D97-AF65-F5344CB8AC3E}">
        <p14:creationId xmlns:p14="http://schemas.microsoft.com/office/powerpoint/2010/main" val="1758647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2AA31-ECEE-0443-AA96-E66877911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3" y="239620"/>
            <a:ext cx="8498541" cy="1325563"/>
          </a:xfrm>
        </p:spPr>
        <p:txBody>
          <a:bodyPr>
            <a:normAutofit/>
          </a:bodyPr>
          <a:lstStyle/>
          <a:p>
            <a:pPr algn="ctr"/>
            <a:r>
              <a:rPr lang="hu-HU" sz="3600" dirty="0" err="1"/>
              <a:t>Multiscale</a:t>
            </a:r>
            <a:r>
              <a:rPr lang="hu-HU" sz="3600" dirty="0"/>
              <a:t> </a:t>
            </a:r>
            <a:r>
              <a:rPr lang="hu-HU" sz="3600" dirty="0" err="1"/>
              <a:t>neuroscience</a:t>
            </a:r>
            <a:r>
              <a:rPr lang="hu-HU" sz="3600" dirty="0"/>
              <a:t> of </a:t>
            </a:r>
            <a:r>
              <a:rPr lang="hu-HU" sz="3600" dirty="0" err="1"/>
              <a:t>mental</a:t>
            </a:r>
            <a:r>
              <a:rPr lang="hu-HU" sz="3600" dirty="0"/>
              <a:t> </a:t>
            </a:r>
            <a:r>
              <a:rPr lang="hu-HU" sz="3600" dirty="0" err="1"/>
              <a:t>disorders</a:t>
            </a:r>
            <a:endParaRPr lang="hu-HU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B62656-520C-1742-8B59-EF29A1A859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955" y="1899828"/>
            <a:ext cx="8113257" cy="398040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594D65-0402-894B-8E0E-FCAF42B415C0}"/>
              </a:ext>
            </a:extLst>
          </p:cNvPr>
          <p:cNvSpPr txBox="1"/>
          <p:nvPr/>
        </p:nvSpPr>
        <p:spPr>
          <a:xfrm>
            <a:off x="0" y="6581001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chemeClr val="bg2">
                    <a:lumMod val="75000"/>
                  </a:schemeClr>
                </a:solidFill>
              </a:rPr>
              <a:t>https://</a:t>
            </a:r>
            <a:r>
              <a:rPr lang="hu-HU" sz="1200" dirty="0" err="1">
                <a:solidFill>
                  <a:schemeClr val="bg2">
                    <a:lumMod val="75000"/>
                  </a:schemeClr>
                </a:solidFill>
              </a:rPr>
              <a:t>doi.org</a:t>
            </a:r>
            <a:r>
              <a:rPr lang="hu-HU" sz="1200" dirty="0">
                <a:solidFill>
                  <a:schemeClr val="bg2">
                    <a:lumMod val="75000"/>
                  </a:schemeClr>
                </a:solidFill>
              </a:rPr>
              <a:t>/10.1016/j.biopsych.2019.05.015</a:t>
            </a:r>
          </a:p>
        </p:txBody>
      </p:sp>
    </p:spTree>
    <p:extLst>
      <p:ext uri="{BB962C8B-B14F-4D97-AF65-F5344CB8AC3E}">
        <p14:creationId xmlns:p14="http://schemas.microsoft.com/office/powerpoint/2010/main" val="170257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10EC5-3AE9-AC47-BF95-99C2B0E3F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History</a:t>
            </a:r>
            <a:endParaRPr lang="hu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D8C03-6F69-184D-85A5-A4AAB36F0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5837"/>
            <a:ext cx="4555998" cy="3475075"/>
          </a:xfrm>
        </p:spPr>
        <p:txBody>
          <a:bodyPr>
            <a:normAutofit/>
          </a:bodyPr>
          <a:lstStyle/>
          <a:p>
            <a:r>
              <a:rPr lang="hu-HU" dirty="0"/>
              <a:t>C. Golgi, R. y </a:t>
            </a:r>
            <a:r>
              <a:rPr lang="hu-HU" dirty="0" err="1"/>
              <a:t>Cajal</a:t>
            </a:r>
            <a:r>
              <a:rPr lang="hu-HU" dirty="0"/>
              <a:t> (19</a:t>
            </a:r>
            <a:r>
              <a:rPr lang="hu-HU" baseline="30000" dirty="0"/>
              <a:t>th</a:t>
            </a:r>
            <a:r>
              <a:rPr lang="hu-HU" dirty="0"/>
              <a:t> c.)</a:t>
            </a:r>
          </a:p>
          <a:p>
            <a:pPr lvl="1"/>
            <a:r>
              <a:rPr lang="hu-HU" dirty="0" err="1"/>
              <a:t>anatomy</a:t>
            </a:r>
            <a:r>
              <a:rPr lang="hu-HU" dirty="0"/>
              <a:t>, </a:t>
            </a:r>
            <a:r>
              <a:rPr lang="hu-HU" dirty="0" err="1"/>
              <a:t>physiology</a:t>
            </a:r>
            <a:endParaRPr lang="hu-HU" dirty="0"/>
          </a:p>
          <a:p>
            <a:pPr lvl="1"/>
            <a:endParaRPr lang="hu-HU" dirty="0"/>
          </a:p>
          <a:p>
            <a:r>
              <a:rPr lang="hu-HU" dirty="0"/>
              <a:t>S. Brenner (1986)</a:t>
            </a:r>
          </a:p>
          <a:p>
            <a:pPr lvl="1"/>
            <a:r>
              <a:rPr lang="hu-HU" i="1" dirty="0"/>
              <a:t>C. </a:t>
            </a:r>
            <a:r>
              <a:rPr lang="hu-HU" i="1" dirty="0" err="1"/>
              <a:t>elegans</a:t>
            </a:r>
            <a:r>
              <a:rPr lang="hu-HU" i="1" dirty="0"/>
              <a:t> </a:t>
            </a:r>
            <a:r>
              <a:rPr lang="hu-HU" dirty="0" err="1"/>
              <a:t>connection</a:t>
            </a:r>
            <a:r>
              <a:rPr lang="hu-HU" dirty="0"/>
              <a:t> map</a:t>
            </a:r>
            <a:endParaRPr lang="hu-HU" i="1" dirty="0"/>
          </a:p>
          <a:p>
            <a:pPr lvl="1"/>
            <a:endParaRPr lang="hu-HU" i="1" dirty="0"/>
          </a:p>
          <a:p>
            <a:r>
              <a:rPr lang="hu-HU" dirty="0"/>
              <a:t>O. </a:t>
            </a:r>
            <a:r>
              <a:rPr lang="hu-HU" dirty="0" err="1"/>
              <a:t>Sporns</a:t>
            </a:r>
            <a:r>
              <a:rPr lang="hu-HU" dirty="0"/>
              <a:t>, D. </a:t>
            </a:r>
            <a:r>
              <a:rPr lang="hu-HU" dirty="0" err="1"/>
              <a:t>Chklovskii</a:t>
            </a:r>
            <a:endParaRPr lang="hu-HU" dirty="0"/>
          </a:p>
          <a:p>
            <a:pPr lvl="1"/>
            <a:r>
              <a:rPr lang="hu-HU" dirty="0" err="1"/>
              <a:t>theoretical</a:t>
            </a:r>
            <a:r>
              <a:rPr lang="hu-HU" dirty="0"/>
              <a:t> &amp; </a:t>
            </a:r>
            <a:r>
              <a:rPr lang="hu-HU" dirty="0" err="1"/>
              <a:t>computational</a:t>
            </a:r>
            <a:endParaRPr lang="hu-H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336019-5625-4A41-8483-07679528E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775" y="1657377"/>
            <a:ext cx="2954481" cy="1661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58DA71-A399-8842-A855-3EB6812A1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014" y="3659149"/>
            <a:ext cx="1791010" cy="26502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A290C6-9BA8-CF48-B3A7-0C404D8057CE}"/>
              </a:ext>
            </a:extLst>
          </p:cNvPr>
          <p:cNvSpPr/>
          <p:nvPr/>
        </p:nvSpPr>
        <p:spPr>
          <a:xfrm>
            <a:off x="557784" y="5316450"/>
            <a:ext cx="4626864" cy="1231106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hu-HU" sz="2000" dirty="0" err="1">
                <a:solidFill>
                  <a:srgbClr val="FF0000"/>
                </a:solidFill>
              </a:rPr>
              <a:t>Connectome</a:t>
            </a:r>
            <a:r>
              <a:rPr lang="hu-HU" sz="2000" dirty="0">
                <a:solidFill>
                  <a:srgbClr val="FF0000"/>
                </a:solidFill>
              </a:rPr>
              <a:t>: </a:t>
            </a:r>
            <a:r>
              <a:rPr lang="hu-HU" sz="2000" dirty="0"/>
              <a:t>a </a:t>
            </a:r>
            <a:r>
              <a:rPr lang="hu-HU" sz="2000" dirty="0" err="1"/>
              <a:t>comprehensive</a:t>
            </a:r>
            <a:r>
              <a:rPr lang="hu-HU" sz="2000" dirty="0"/>
              <a:t> </a:t>
            </a:r>
            <a:r>
              <a:rPr lang="hu-HU" sz="2000" dirty="0" err="1"/>
              <a:t>structural</a:t>
            </a:r>
            <a:r>
              <a:rPr lang="hu-HU" sz="2000" dirty="0"/>
              <a:t> </a:t>
            </a:r>
            <a:r>
              <a:rPr lang="hu-HU" sz="2000" dirty="0" err="1"/>
              <a:t>description</a:t>
            </a:r>
            <a:r>
              <a:rPr lang="hu-HU" sz="2000" dirty="0"/>
              <a:t> of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network</a:t>
            </a:r>
            <a:r>
              <a:rPr lang="hu-HU" sz="2000" dirty="0"/>
              <a:t> of </a:t>
            </a:r>
            <a:r>
              <a:rPr lang="hu-HU" sz="2000" dirty="0" err="1"/>
              <a:t>elements</a:t>
            </a:r>
            <a:r>
              <a:rPr lang="hu-HU" sz="2000" dirty="0"/>
              <a:t> and </a:t>
            </a:r>
            <a:r>
              <a:rPr lang="hu-HU" sz="2000" dirty="0" err="1"/>
              <a:t>connections</a:t>
            </a:r>
            <a:r>
              <a:rPr lang="hu-HU" sz="2000" dirty="0"/>
              <a:t> of a </a:t>
            </a:r>
            <a:r>
              <a:rPr lang="hu-HU" sz="2000" dirty="0" err="1"/>
              <a:t>given</a:t>
            </a:r>
            <a:r>
              <a:rPr lang="hu-HU" sz="2000" dirty="0"/>
              <a:t> </a:t>
            </a:r>
            <a:r>
              <a:rPr lang="hu-HU" sz="2000" dirty="0" err="1"/>
              <a:t>nervous</a:t>
            </a:r>
            <a:r>
              <a:rPr lang="hu-HU" sz="2000" dirty="0"/>
              <a:t> </a:t>
            </a:r>
            <a:r>
              <a:rPr lang="hu-HU" sz="2000" dirty="0" err="1"/>
              <a:t>system</a:t>
            </a:r>
            <a:r>
              <a:rPr lang="hu-HU" sz="2000" dirty="0"/>
              <a:t> </a:t>
            </a:r>
            <a:br>
              <a:rPr lang="hu-HU" sz="2000" dirty="0"/>
            </a:br>
            <a:r>
              <a:rPr lang="hu-HU" sz="1400" dirty="0"/>
              <a:t>(</a:t>
            </a:r>
            <a:r>
              <a:rPr lang="hu-HU" sz="1400" dirty="0" err="1"/>
              <a:t>Sporns</a:t>
            </a:r>
            <a:r>
              <a:rPr lang="hu-HU" sz="1400" dirty="0"/>
              <a:t> et </a:t>
            </a:r>
            <a:r>
              <a:rPr lang="hu-HU" sz="1400" dirty="0" err="1"/>
              <a:t>al</a:t>
            </a:r>
            <a:r>
              <a:rPr lang="hu-HU" sz="1400" dirty="0"/>
              <a:t>. 2005).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158881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486F9-DEA2-704F-B33C-BC6AA8166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The </a:t>
            </a:r>
            <a:r>
              <a:rPr lang="hu-HU" dirty="0" err="1"/>
              <a:t>classical</a:t>
            </a:r>
            <a:r>
              <a:rPr lang="hu-HU" dirty="0"/>
              <a:t> unit: neuron &amp; </a:t>
            </a:r>
            <a:r>
              <a:rPr lang="hu-HU" dirty="0" err="1"/>
              <a:t>synapse</a:t>
            </a:r>
            <a:endParaRPr lang="hu-HU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420B6E-6DE1-FA4D-A6E7-AF6AF66B8C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8" r="14506"/>
          <a:stretch/>
        </p:blipFill>
        <p:spPr>
          <a:xfrm>
            <a:off x="1360082" y="1567956"/>
            <a:ext cx="6743395" cy="470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43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546132"/>
              </p:ext>
            </p:extLst>
          </p:nvPr>
        </p:nvGraphicFramePr>
        <p:xfrm>
          <a:off x="1259634" y="4005066"/>
          <a:ext cx="4401043" cy="19007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8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973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Neurons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Connections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358">
                <a:tc>
                  <a:txBody>
                    <a:bodyPr/>
                    <a:lstStyle/>
                    <a:p>
                      <a:r>
                        <a:rPr lang="en-GB" i="1" dirty="0"/>
                        <a:t>H. sapiens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100</a:t>
                      </a:r>
                      <a:r>
                        <a:rPr lang="en-GB" baseline="0" dirty="0"/>
                        <a:t> billion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</a:t>
                      </a:r>
                      <a:r>
                        <a:rPr lang="en-GB" baseline="30000" dirty="0"/>
                        <a:t>14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646">
                <a:tc>
                  <a:txBody>
                    <a:bodyPr/>
                    <a:lstStyle/>
                    <a:p>
                      <a:r>
                        <a:rPr lang="en-GB" i="1" dirty="0"/>
                        <a:t>M. musculus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7 x 10</a:t>
                      </a:r>
                      <a:r>
                        <a:rPr lang="en-GB" baseline="30000" dirty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</a:t>
                      </a:r>
                      <a:r>
                        <a:rPr lang="en-GB" baseline="30000" dirty="0"/>
                        <a:t>12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731">
                <a:tc>
                  <a:txBody>
                    <a:bodyPr/>
                    <a:lstStyle/>
                    <a:p>
                      <a:r>
                        <a:rPr lang="en-GB" i="1" dirty="0"/>
                        <a:t>D. melanogaster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</a:t>
                      </a:r>
                      <a:r>
                        <a:rPr lang="en-GB" baseline="30000" dirty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</a:t>
                      </a:r>
                      <a:r>
                        <a:rPr lang="en-GB" baseline="30000" dirty="0"/>
                        <a:t>7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731">
                <a:tc>
                  <a:txBody>
                    <a:bodyPr/>
                    <a:lstStyle/>
                    <a:p>
                      <a:r>
                        <a:rPr lang="en-GB" i="1" dirty="0"/>
                        <a:t>C. elegans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6 x 10</a:t>
                      </a:r>
                      <a:r>
                        <a:rPr lang="en-GB" baseline="30000" dirty="0"/>
                        <a:t>3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Szövegdoboz 3"/>
          <p:cNvSpPr txBox="1"/>
          <p:nvPr/>
        </p:nvSpPr>
        <p:spPr>
          <a:xfrm>
            <a:off x="6362360" y="3939914"/>
            <a:ext cx="211891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/>
              <a:t>Human Connectome</a:t>
            </a:r>
          </a:p>
          <a:p>
            <a:pPr algn="r"/>
            <a:r>
              <a:rPr lang="en-GB" dirty="0" err="1"/>
              <a:t>MouseLight</a:t>
            </a:r>
            <a:r>
              <a:rPr lang="en-GB" dirty="0"/>
              <a:t> </a:t>
            </a:r>
          </a:p>
          <a:p>
            <a:pPr algn="r"/>
            <a:r>
              <a:rPr lang="en-GB" dirty="0" err="1"/>
              <a:t>FlyLight</a:t>
            </a:r>
            <a:endParaRPr lang="en-GB" dirty="0"/>
          </a:p>
          <a:p>
            <a:pPr algn="r"/>
            <a:r>
              <a:rPr lang="en-GB" dirty="0"/>
              <a:t>Virtual Fly Brain</a:t>
            </a:r>
          </a:p>
          <a:p>
            <a:pPr algn="r"/>
            <a:r>
              <a:rPr lang="en-GB" dirty="0"/>
              <a:t>Allan Brain Atlas</a:t>
            </a:r>
          </a:p>
          <a:p>
            <a:pPr algn="r"/>
            <a:r>
              <a:rPr lang="en-GB" dirty="0" err="1"/>
              <a:t>FlyCircuit</a:t>
            </a:r>
            <a:endParaRPr lang="en-GB" dirty="0"/>
          </a:p>
          <a:p>
            <a:pPr algn="r"/>
            <a:r>
              <a:rPr lang="en-GB" dirty="0" err="1"/>
              <a:t>NeuronBridge</a:t>
            </a:r>
            <a:endParaRPr lang="en-GB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281" y="510639"/>
            <a:ext cx="3718829" cy="292133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13" y="510639"/>
            <a:ext cx="3230538" cy="292133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EEA58AE-BBD7-DC4E-9F3C-ADBD122F5BF6}"/>
              </a:ext>
            </a:extLst>
          </p:cNvPr>
          <p:cNvSpPr/>
          <p:nvPr/>
        </p:nvSpPr>
        <p:spPr>
          <a:xfrm>
            <a:off x="1147312" y="5445224"/>
            <a:ext cx="4597879" cy="504056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8054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14E905-986A-4249-9CCB-C16C4DDAD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7" y="3366473"/>
            <a:ext cx="3240360" cy="288142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25786C-8296-1645-A31F-56AA4C679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8"/>
            <a:ext cx="2160240" cy="15313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E8758D-2269-FD42-8682-805D8C6E0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482" y="1106524"/>
            <a:ext cx="5200414" cy="432048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0244FFD-6C6F-7640-8875-C26843D1B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82787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31618-19C6-3042-B6D1-17C42493D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Brain</a:t>
            </a:r>
            <a:r>
              <a:rPr lang="hu-HU" dirty="0"/>
              <a:t> is a multi-</a:t>
            </a:r>
            <a:r>
              <a:rPr lang="hu-HU" dirty="0" err="1"/>
              <a:t>layer</a:t>
            </a:r>
            <a:r>
              <a:rPr lang="hu-HU" dirty="0"/>
              <a:t> </a:t>
            </a:r>
            <a:r>
              <a:rPr lang="hu-HU" dirty="0" err="1"/>
              <a:t>network</a:t>
            </a:r>
            <a:endParaRPr lang="hu-H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00DD2D5-4A8B-A043-A577-A5F3F245B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89533"/>
            <a:ext cx="7886700" cy="2440595"/>
          </a:xfrm>
        </p:spPr>
        <p:txBody>
          <a:bodyPr>
            <a:normAutofit/>
          </a:bodyPr>
          <a:lstStyle/>
          <a:p>
            <a:r>
              <a:rPr lang="hu-HU" dirty="0"/>
              <a:t>neurons</a:t>
            </a:r>
          </a:p>
          <a:p>
            <a:pPr lvl="1"/>
            <a:r>
              <a:rPr lang="hu-HU" dirty="0" err="1"/>
              <a:t>synaptic</a:t>
            </a:r>
            <a:r>
              <a:rPr lang="hu-HU" dirty="0"/>
              <a:t>: </a:t>
            </a:r>
            <a:r>
              <a:rPr lang="hu-HU" dirty="0" err="1"/>
              <a:t>chemical</a:t>
            </a:r>
            <a:r>
              <a:rPr lang="hu-HU" dirty="0"/>
              <a:t> vs. </a:t>
            </a:r>
            <a:r>
              <a:rPr lang="hu-HU" dirty="0" err="1"/>
              <a:t>electrical</a:t>
            </a:r>
            <a:endParaRPr lang="hu-HU" dirty="0"/>
          </a:p>
          <a:p>
            <a:pPr lvl="1"/>
            <a:r>
              <a:rPr lang="hu-HU" dirty="0"/>
              <a:t>extrasynaptic – </a:t>
            </a:r>
            <a:r>
              <a:rPr lang="hu-HU" dirty="0" err="1"/>
              <a:t>aka</a:t>
            </a:r>
            <a:r>
              <a:rPr lang="hu-HU" dirty="0"/>
              <a:t>. „</a:t>
            </a:r>
            <a:r>
              <a:rPr lang="hu-HU" dirty="0" err="1"/>
              <a:t>wireless</a:t>
            </a:r>
            <a:r>
              <a:rPr lang="hu-HU" dirty="0"/>
              <a:t>” </a:t>
            </a:r>
            <a:r>
              <a:rPr lang="hu-HU" dirty="0" err="1"/>
              <a:t>connectome</a:t>
            </a:r>
            <a:endParaRPr lang="hu-HU" dirty="0"/>
          </a:p>
          <a:p>
            <a:r>
              <a:rPr lang="hu-HU" dirty="0" err="1"/>
              <a:t>glia</a:t>
            </a:r>
            <a:endParaRPr lang="hu-HU" dirty="0"/>
          </a:p>
          <a:p>
            <a:r>
              <a:rPr lang="hu-HU" dirty="0" err="1"/>
              <a:t>circulation</a:t>
            </a:r>
            <a:endParaRPr lang="hu-H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907FC2-840D-5147-A2E3-C6CAE0E61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656" y="4265651"/>
            <a:ext cx="6007608" cy="24505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CCD6AA0-B684-2D47-9DF1-7A32D7EDEB90}"/>
              </a:ext>
            </a:extLst>
          </p:cNvPr>
          <p:cNvSpPr/>
          <p:nvPr/>
        </p:nvSpPr>
        <p:spPr>
          <a:xfrm>
            <a:off x="1577944" y="4167249"/>
            <a:ext cx="402336" cy="393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D96A16-44F9-5541-80C6-9E7BD6F41639}"/>
              </a:ext>
            </a:extLst>
          </p:cNvPr>
          <p:cNvSpPr/>
          <p:nvPr/>
        </p:nvSpPr>
        <p:spPr>
          <a:xfrm>
            <a:off x="5273730" y="4096569"/>
            <a:ext cx="624840" cy="393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6319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6417</TotalTime>
  <Words>1193</Words>
  <Application>Microsoft Macintosh PowerPoint</Application>
  <PresentationFormat>On-screen Show (4:3)</PresentationFormat>
  <Paragraphs>221</Paragraphs>
  <Slides>37</Slides>
  <Notes>4</Notes>
  <HiddenSlides>1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-apple-system</vt:lpstr>
      <vt:lpstr>Arial</vt:lpstr>
      <vt:lpstr>Calibri</vt:lpstr>
      <vt:lpstr>Calibri Light</vt:lpstr>
      <vt:lpstr>Chalkduster</vt:lpstr>
      <vt:lpstr>Times New Roman</vt:lpstr>
      <vt:lpstr>Office Theme</vt:lpstr>
      <vt:lpstr>Connectomics –  network neuroscience  Konnektomika: a hálózat- és az  idegtudomány találkozása</vt:lpstr>
      <vt:lpstr>PowerPoint Presentation</vt:lpstr>
      <vt:lpstr>PowerPoint Presentation</vt:lpstr>
      <vt:lpstr>Multiscale neuroscience of mental disorders</vt:lpstr>
      <vt:lpstr>History</vt:lpstr>
      <vt:lpstr>The classical unit: neuron &amp; synapse</vt:lpstr>
      <vt:lpstr>PowerPoint Presentation</vt:lpstr>
      <vt:lpstr>PowerPoint Presentation</vt:lpstr>
      <vt:lpstr>Brain is a multi-layer network</vt:lpstr>
      <vt:lpstr>Challanges</vt:lpstr>
      <vt:lpstr>Multiple connectome scales</vt:lpstr>
      <vt:lpstr>Macroconnectome</vt:lpstr>
      <vt:lpstr>Macroconnectomes</vt:lpstr>
      <vt:lpstr>Microconnectivity: electronmicroscopy</vt:lpstr>
      <vt:lpstr>Micro/mesoconnectomes: Drosophila FlyEM</vt:lpstr>
      <vt:lpstr>Micro/mesoconnectomes: C. elegans</vt:lpstr>
      <vt:lpstr>Challange II: Structural dynamics (rewiring)</vt:lpstr>
      <vt:lpstr>PowerPoint Presentation</vt:lpstr>
      <vt:lpstr>Challange III: Interindividual variability</vt:lpstr>
      <vt:lpstr>Network terms</vt:lpstr>
      <vt:lpstr>Network representations I.</vt:lpstr>
      <vt:lpstr>PowerPoint Presentation</vt:lpstr>
      <vt:lpstr>PowerPoint Presentation</vt:lpstr>
      <vt:lpstr>PowerPoint Presentation</vt:lpstr>
      <vt:lpstr>Network properties: core-periphery</vt:lpstr>
      <vt:lpstr>Network properties: motif analysis</vt:lpstr>
      <vt:lpstr>Network properties: polarity</vt:lpstr>
      <vt:lpstr>Sign imbalance</vt:lpstr>
      <vt:lpstr>Polarity prediction</vt:lpstr>
      <vt:lpstr>Polarity-colored connectome</vt:lpstr>
      <vt:lpstr>Excitatory:inhibitory balance  between functional neuron groups </vt:lpstr>
      <vt:lpstr>Kato et al. Cell (2015)</vt:lpstr>
      <vt:lpstr>Dynamic brain networks Boolean network models</vt:lpstr>
      <vt:lpstr>Simulated neuromechanical system</vt:lpstr>
      <vt:lpstr>Neuronal vs. neural networks</vt:lpstr>
      <vt:lpstr>Summary</vt:lpstr>
      <vt:lpstr>Thank you! 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Konnektomika: a hálózat- és az idegtudomány találkozása  Connectomics: network neurosciences</dc:title>
  <dc:creator>Bánk Fenyves</dc:creator>
  <cp:lastModifiedBy>Bánk Fenyves</cp:lastModifiedBy>
  <cp:revision>250</cp:revision>
  <dcterms:created xsi:type="dcterms:W3CDTF">2021-03-10T09:07:44Z</dcterms:created>
  <dcterms:modified xsi:type="dcterms:W3CDTF">2021-04-19T16:42:34Z</dcterms:modified>
</cp:coreProperties>
</file>